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34"/>
  </p:notesMasterIdLst>
  <p:sldIdLst>
    <p:sldId id="256" r:id="rId3"/>
    <p:sldId id="334" r:id="rId4"/>
    <p:sldId id="298" r:id="rId5"/>
    <p:sldId id="305" r:id="rId6"/>
    <p:sldId id="460" r:id="rId7"/>
    <p:sldId id="316" r:id="rId8"/>
    <p:sldId id="335" r:id="rId9"/>
    <p:sldId id="461" r:id="rId10"/>
    <p:sldId id="318" r:id="rId11"/>
    <p:sldId id="371" r:id="rId12"/>
    <p:sldId id="369" r:id="rId13"/>
    <p:sldId id="370" r:id="rId14"/>
    <p:sldId id="390" r:id="rId15"/>
    <p:sldId id="392" r:id="rId16"/>
    <p:sldId id="394" r:id="rId17"/>
    <p:sldId id="466" r:id="rId18"/>
    <p:sldId id="395" r:id="rId19"/>
    <p:sldId id="480" r:id="rId20"/>
    <p:sldId id="396" r:id="rId21"/>
    <p:sldId id="476" r:id="rId22"/>
    <p:sldId id="467" r:id="rId23"/>
    <p:sldId id="397" r:id="rId24"/>
    <p:sldId id="398" r:id="rId25"/>
    <p:sldId id="468" r:id="rId26"/>
    <p:sldId id="399" r:id="rId27"/>
    <p:sldId id="400" r:id="rId28"/>
    <p:sldId id="478" r:id="rId29"/>
    <p:sldId id="379" r:id="rId30"/>
    <p:sldId id="336" r:id="rId31"/>
    <p:sldId id="303" r:id="rId32"/>
    <p:sldId id="304" r:id="rId33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0E25"/>
    <a:srgbClr val="B2D434"/>
    <a:srgbClr val="CE1517"/>
    <a:srgbClr val="BE4AA8"/>
    <a:srgbClr val="E7E7E7"/>
    <a:srgbClr val="CBCBCB"/>
    <a:srgbClr val="D1B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8D5A85-AB3C-4D12-AB77-7B788715BC71}" v="212" dt="2025-04-07T15:43:56.2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99" autoAdjust="0"/>
    <p:restoredTop sz="94660"/>
  </p:normalViewPr>
  <p:slideViewPr>
    <p:cSldViewPr snapToGrid="0">
      <p:cViewPr varScale="1">
        <p:scale>
          <a:sx n="87" d="100"/>
          <a:sy n="87" d="100"/>
        </p:scale>
        <p:origin x="8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6/11/relationships/changesInfo" Target="changesInfos/changesInfo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SI ADRIANA" userId="41c7b478-c500-4895-9c92-b3c18fcf357e" providerId="ADAL" clId="{AA8D5A85-AB3C-4D12-AB77-7B788715BC71}"/>
    <pc:docChg chg="undo redo custSel addSld delSld modSld sldOrd">
      <pc:chgData name="TOSI ADRIANA" userId="41c7b478-c500-4895-9c92-b3c18fcf357e" providerId="ADAL" clId="{AA8D5A85-AB3C-4D12-AB77-7B788715BC71}" dt="2025-04-10T07:52:27.691" v="665" actId="478"/>
      <pc:docMkLst>
        <pc:docMk/>
      </pc:docMkLst>
      <pc:sldChg chg="addSp delSp modSp mod">
        <pc:chgData name="TOSI ADRIANA" userId="41c7b478-c500-4895-9c92-b3c18fcf357e" providerId="ADAL" clId="{AA8D5A85-AB3C-4D12-AB77-7B788715BC71}" dt="2025-04-07T15:42:25.453" v="627" actId="1035"/>
        <pc:sldMkLst>
          <pc:docMk/>
          <pc:sldMk cId="3218258115" sldId="256"/>
        </pc:sldMkLst>
        <pc:spChg chg="mod">
          <ac:chgData name="TOSI ADRIANA" userId="41c7b478-c500-4895-9c92-b3c18fcf357e" providerId="ADAL" clId="{AA8D5A85-AB3C-4D12-AB77-7B788715BC71}" dt="2025-04-07T15:42:25.453" v="627" actId="1035"/>
          <ac:spMkLst>
            <pc:docMk/>
            <pc:sldMk cId="3218258115" sldId="256"/>
            <ac:spMk id="2" creationId="{EEBBC40E-C0C2-D8AC-E0EA-4FDCFAAD9FA2}"/>
          </ac:spMkLst>
        </pc:spChg>
        <pc:spChg chg="add mod">
          <ac:chgData name="TOSI ADRIANA" userId="41c7b478-c500-4895-9c92-b3c18fcf357e" providerId="ADAL" clId="{AA8D5A85-AB3C-4D12-AB77-7B788715BC71}" dt="2025-04-07T14:59:37.688" v="308" actId="1076"/>
          <ac:spMkLst>
            <pc:docMk/>
            <pc:sldMk cId="3218258115" sldId="256"/>
            <ac:spMk id="5" creationId="{5E0F1F13-0D29-B204-0E70-990CA13F647F}"/>
          </ac:spMkLst>
        </pc:spChg>
        <pc:spChg chg="add mod">
          <ac:chgData name="TOSI ADRIANA" userId="41c7b478-c500-4895-9c92-b3c18fcf357e" providerId="ADAL" clId="{AA8D5A85-AB3C-4D12-AB77-7B788715BC71}" dt="2025-04-07T14:59:35.093" v="307" actId="1076"/>
          <ac:spMkLst>
            <pc:docMk/>
            <pc:sldMk cId="3218258115" sldId="256"/>
            <ac:spMk id="8" creationId="{C17E0DE4-22FD-12EC-2545-BB634BDC2D6E}"/>
          </ac:spMkLst>
        </pc:spChg>
        <pc:picChg chg="add mod">
          <ac:chgData name="TOSI ADRIANA" userId="41c7b478-c500-4895-9c92-b3c18fcf357e" providerId="ADAL" clId="{AA8D5A85-AB3C-4D12-AB77-7B788715BC71}" dt="2025-04-07T14:59:31.890" v="306" actId="1076"/>
          <ac:picMkLst>
            <pc:docMk/>
            <pc:sldMk cId="3218258115" sldId="256"/>
            <ac:picMk id="12" creationId="{BA7442E7-4765-70BB-8964-63C0BD966DDC}"/>
          </ac:picMkLst>
        </pc:picChg>
      </pc:sldChg>
      <pc:sldChg chg="delSp mod">
        <pc:chgData name="TOSI ADRIANA" userId="41c7b478-c500-4895-9c92-b3c18fcf357e" providerId="ADAL" clId="{AA8D5A85-AB3C-4D12-AB77-7B788715BC71}" dt="2025-04-10T07:52:27.691" v="665" actId="478"/>
        <pc:sldMkLst>
          <pc:docMk/>
          <pc:sldMk cId="747527094" sldId="305"/>
        </pc:sldMkLst>
        <pc:spChg chg="del">
          <ac:chgData name="TOSI ADRIANA" userId="41c7b478-c500-4895-9c92-b3c18fcf357e" providerId="ADAL" clId="{AA8D5A85-AB3C-4D12-AB77-7B788715BC71}" dt="2025-04-10T07:52:27.691" v="665" actId="478"/>
          <ac:spMkLst>
            <pc:docMk/>
            <pc:sldMk cId="747527094" sldId="305"/>
            <ac:spMk id="4" creationId="{94EFDC4D-D7AF-24A0-0E11-8F850B20B1FB}"/>
          </ac:spMkLst>
        </pc:spChg>
      </pc:sldChg>
      <pc:sldChg chg="modSp mod">
        <pc:chgData name="TOSI ADRIANA" userId="41c7b478-c500-4895-9c92-b3c18fcf357e" providerId="ADAL" clId="{AA8D5A85-AB3C-4D12-AB77-7B788715BC71}" dt="2025-04-07T15:38:58.827" v="594" actId="1036"/>
        <pc:sldMkLst>
          <pc:docMk/>
          <pc:sldMk cId="674000740" sldId="316"/>
        </pc:sldMkLst>
        <pc:spChg chg="mod">
          <ac:chgData name="TOSI ADRIANA" userId="41c7b478-c500-4895-9c92-b3c18fcf357e" providerId="ADAL" clId="{AA8D5A85-AB3C-4D12-AB77-7B788715BC71}" dt="2025-04-07T15:38:58.827" v="594" actId="1036"/>
          <ac:spMkLst>
            <pc:docMk/>
            <pc:sldMk cId="674000740" sldId="316"/>
            <ac:spMk id="3" creationId="{9119F37E-A0A7-82EB-5690-62B5BFDA9E06}"/>
          </ac:spMkLst>
        </pc:spChg>
      </pc:sldChg>
      <pc:sldChg chg="modSp mod">
        <pc:chgData name="TOSI ADRIANA" userId="41c7b478-c500-4895-9c92-b3c18fcf357e" providerId="ADAL" clId="{AA8D5A85-AB3C-4D12-AB77-7B788715BC71}" dt="2025-04-07T15:46:26.138" v="664" actId="20577"/>
        <pc:sldMkLst>
          <pc:docMk/>
          <pc:sldMk cId="3094857935" sldId="334"/>
        </pc:sldMkLst>
        <pc:spChg chg="mod">
          <ac:chgData name="TOSI ADRIANA" userId="41c7b478-c500-4895-9c92-b3c18fcf357e" providerId="ADAL" clId="{AA8D5A85-AB3C-4D12-AB77-7B788715BC71}" dt="2025-04-07T15:46:26.138" v="664" actId="20577"/>
          <ac:spMkLst>
            <pc:docMk/>
            <pc:sldMk cId="3094857935" sldId="334"/>
            <ac:spMk id="3" creationId="{0168331F-72F4-2FB6-85E4-927327C14429}"/>
          </ac:spMkLst>
        </pc:spChg>
      </pc:sldChg>
      <pc:sldChg chg="modSp mod">
        <pc:chgData name="TOSI ADRIANA" userId="41c7b478-c500-4895-9c92-b3c18fcf357e" providerId="ADAL" clId="{AA8D5A85-AB3C-4D12-AB77-7B788715BC71}" dt="2025-04-07T15:43:56.236" v="628"/>
        <pc:sldMkLst>
          <pc:docMk/>
          <pc:sldMk cId="515598752" sldId="371"/>
        </pc:sldMkLst>
        <pc:spChg chg="mod">
          <ac:chgData name="TOSI ADRIANA" userId="41c7b478-c500-4895-9c92-b3c18fcf357e" providerId="ADAL" clId="{AA8D5A85-AB3C-4D12-AB77-7B788715BC71}" dt="2025-04-07T15:43:56.236" v="628"/>
          <ac:spMkLst>
            <pc:docMk/>
            <pc:sldMk cId="515598752" sldId="371"/>
            <ac:spMk id="2" creationId="{64B60014-17D8-04AD-00F8-25F3C220C939}"/>
          </ac:spMkLst>
        </pc:spChg>
      </pc:sldChg>
      <pc:sldChg chg="modSp mod">
        <pc:chgData name="TOSI ADRIANA" userId="41c7b478-c500-4895-9c92-b3c18fcf357e" providerId="ADAL" clId="{AA8D5A85-AB3C-4D12-AB77-7B788715BC71}" dt="2025-04-07T15:39:48.712" v="610" actId="20577"/>
        <pc:sldMkLst>
          <pc:docMk/>
          <pc:sldMk cId="2362761493" sldId="390"/>
        </pc:sldMkLst>
        <pc:spChg chg="mod">
          <ac:chgData name="TOSI ADRIANA" userId="41c7b478-c500-4895-9c92-b3c18fcf357e" providerId="ADAL" clId="{AA8D5A85-AB3C-4D12-AB77-7B788715BC71}" dt="2025-04-07T15:39:48.712" v="610" actId="20577"/>
          <ac:spMkLst>
            <pc:docMk/>
            <pc:sldMk cId="2362761493" sldId="390"/>
            <ac:spMk id="3" creationId="{0BA55583-ADAE-6825-9CE4-CD122BE92B7B}"/>
          </ac:spMkLst>
        </pc:spChg>
      </pc:sldChg>
      <pc:sldChg chg="modSp mod">
        <pc:chgData name="TOSI ADRIANA" userId="41c7b478-c500-4895-9c92-b3c18fcf357e" providerId="ADAL" clId="{AA8D5A85-AB3C-4D12-AB77-7B788715BC71}" dt="2025-04-07T15:00:54.625" v="312" actId="1076"/>
        <pc:sldMkLst>
          <pc:docMk/>
          <pc:sldMk cId="2402851073" sldId="466"/>
        </pc:sldMkLst>
        <pc:spChg chg="mod">
          <ac:chgData name="TOSI ADRIANA" userId="41c7b478-c500-4895-9c92-b3c18fcf357e" providerId="ADAL" clId="{AA8D5A85-AB3C-4D12-AB77-7B788715BC71}" dt="2025-04-07T15:00:54.625" v="312" actId="1076"/>
          <ac:spMkLst>
            <pc:docMk/>
            <pc:sldMk cId="2402851073" sldId="466"/>
            <ac:spMk id="3" creationId="{65BAA6A8-27BB-4B1F-B4A0-0CFBC99D2C3C}"/>
          </ac:spMkLst>
        </pc:spChg>
      </pc:sldChg>
      <pc:sldChg chg="modSp mod">
        <pc:chgData name="TOSI ADRIANA" userId="41c7b478-c500-4895-9c92-b3c18fcf357e" providerId="ADAL" clId="{AA8D5A85-AB3C-4D12-AB77-7B788715BC71}" dt="2025-04-07T15:45:35.901" v="651" actId="1076"/>
        <pc:sldMkLst>
          <pc:docMk/>
          <pc:sldMk cId="4043230832" sldId="468"/>
        </pc:sldMkLst>
        <pc:spChg chg="mod">
          <ac:chgData name="TOSI ADRIANA" userId="41c7b478-c500-4895-9c92-b3c18fcf357e" providerId="ADAL" clId="{AA8D5A85-AB3C-4D12-AB77-7B788715BC71}" dt="2025-04-07T15:45:35.901" v="651" actId="1076"/>
          <ac:spMkLst>
            <pc:docMk/>
            <pc:sldMk cId="4043230832" sldId="468"/>
            <ac:spMk id="3" creationId="{310CCCF1-E4B3-8492-64BD-DE6753DA5772}"/>
          </ac:spMkLst>
        </pc:spChg>
      </pc:sldChg>
      <pc:sldChg chg="addSp delSp modSp del mod">
        <pc:chgData name="TOSI ADRIANA" userId="41c7b478-c500-4895-9c92-b3c18fcf357e" providerId="ADAL" clId="{AA8D5A85-AB3C-4D12-AB77-7B788715BC71}" dt="2025-04-07T15:30:56.622" v="507" actId="47"/>
        <pc:sldMkLst>
          <pc:docMk/>
          <pc:sldMk cId="3580774917" sldId="477"/>
        </pc:sldMkLst>
      </pc:sldChg>
      <pc:sldChg chg="modSp">
        <pc:chgData name="TOSI ADRIANA" userId="41c7b478-c500-4895-9c92-b3c18fcf357e" providerId="ADAL" clId="{AA8D5A85-AB3C-4D12-AB77-7B788715BC71}" dt="2025-04-07T15:33:18.534" v="540" actId="113"/>
        <pc:sldMkLst>
          <pc:docMk/>
          <pc:sldMk cId="3650310217" sldId="478"/>
        </pc:sldMkLst>
        <pc:graphicFrameChg chg="mod">
          <ac:chgData name="TOSI ADRIANA" userId="41c7b478-c500-4895-9c92-b3c18fcf357e" providerId="ADAL" clId="{AA8D5A85-AB3C-4D12-AB77-7B788715BC71}" dt="2025-04-07T15:33:18.534" v="540" actId="113"/>
          <ac:graphicFrameMkLst>
            <pc:docMk/>
            <pc:sldMk cId="3650310217" sldId="478"/>
            <ac:graphicFrameMk id="5" creationId="{72834CF8-60C5-0796-1A90-90142B6DFBDA}"/>
          </ac:graphicFrameMkLst>
        </pc:graphicFrameChg>
      </pc:sldChg>
      <pc:sldChg chg="addSp delSp modSp new del mod">
        <pc:chgData name="TOSI ADRIANA" userId="41c7b478-c500-4895-9c92-b3c18fcf357e" providerId="ADAL" clId="{AA8D5A85-AB3C-4D12-AB77-7B788715BC71}" dt="2025-04-07T15:30:35.863" v="504" actId="47"/>
        <pc:sldMkLst>
          <pc:docMk/>
          <pc:sldMk cId="3981313733" sldId="479"/>
        </pc:sldMkLst>
      </pc:sldChg>
      <pc:sldChg chg="addSp delSp modSp new mod ord">
        <pc:chgData name="TOSI ADRIANA" userId="41c7b478-c500-4895-9c92-b3c18fcf357e" providerId="ADAL" clId="{AA8D5A85-AB3C-4D12-AB77-7B788715BC71}" dt="2025-04-07T15:34:33.297" v="543" actId="113"/>
        <pc:sldMkLst>
          <pc:docMk/>
          <pc:sldMk cId="2391929265" sldId="480"/>
        </pc:sldMkLst>
        <pc:spChg chg="add mod">
          <ac:chgData name="TOSI ADRIANA" userId="41c7b478-c500-4895-9c92-b3c18fcf357e" providerId="ADAL" clId="{AA8D5A85-AB3C-4D12-AB77-7B788715BC71}" dt="2025-04-07T15:26:15.575" v="473" actId="1076"/>
          <ac:spMkLst>
            <pc:docMk/>
            <pc:sldMk cId="2391929265" sldId="480"/>
            <ac:spMk id="15" creationId="{1B2341D4-9655-4666-273D-11C5B7171B01}"/>
          </ac:spMkLst>
        </pc:spChg>
        <pc:spChg chg="add mod">
          <ac:chgData name="TOSI ADRIANA" userId="41c7b478-c500-4895-9c92-b3c18fcf357e" providerId="ADAL" clId="{AA8D5A85-AB3C-4D12-AB77-7B788715BC71}" dt="2025-04-07T15:30:08.506" v="503" actId="1076"/>
          <ac:spMkLst>
            <pc:docMk/>
            <pc:sldMk cId="2391929265" sldId="480"/>
            <ac:spMk id="16" creationId="{4F5B0B29-AD42-C3CC-7E07-168416638B14}"/>
          </ac:spMkLst>
        </pc:spChg>
        <pc:graphicFrameChg chg="add mod">
          <ac:chgData name="TOSI ADRIANA" userId="41c7b478-c500-4895-9c92-b3c18fcf357e" providerId="ADAL" clId="{AA8D5A85-AB3C-4D12-AB77-7B788715BC71}" dt="2025-04-07T15:34:33.297" v="543" actId="113"/>
          <ac:graphicFrameMkLst>
            <pc:docMk/>
            <pc:sldMk cId="2391929265" sldId="480"/>
            <ac:graphicFrameMk id="13" creationId="{0FCAC6CB-2239-07F6-5AA1-83FB205D74AF}"/>
          </ac:graphicFrameMkLst>
        </pc:graphicFrameChg>
      </pc:sldChg>
      <pc:sldChg chg="new del">
        <pc:chgData name="TOSI ADRIANA" userId="41c7b478-c500-4895-9c92-b3c18fcf357e" providerId="ADAL" clId="{AA8D5A85-AB3C-4D12-AB77-7B788715BC71}" dt="2025-04-07T15:31:39.390" v="509" actId="47"/>
        <pc:sldMkLst>
          <pc:docMk/>
          <pc:sldMk cId="4219945051" sldId="48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833784448818892E-2"/>
          <c:y val="0.16111877699810673"/>
          <c:w val="0.89372871555118105"/>
          <c:h val="0.67834210886182889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SUPERFICIE IN ETTARI</c:v>
                </c:pt>
              </c:strCache>
            </c:strRef>
          </c:tx>
          <c:spPr>
            <a:ln w="22225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4.0113312007874019E-2"/>
                  <c:y val="-4.92187469722720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7B-4555-BB0F-4BDAAD0D79DE}"/>
                </c:ext>
              </c:extLst>
            </c:dLbl>
            <c:dLbl>
              <c:idx val="1"/>
              <c:layout>
                <c:manualLayout>
                  <c:x val="-4.0113312007874019E-2"/>
                  <c:y val="3.98437475489820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7B-4555-BB0F-4BDAAD0D79DE}"/>
                </c:ext>
              </c:extLst>
            </c:dLbl>
            <c:dLbl>
              <c:idx val="2"/>
              <c:layout>
                <c:manualLayout>
                  <c:x val="-4.4800812007874016E-2"/>
                  <c:y val="-4.21874974048045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7B-4555-BB0F-4BDAAD0D79DE}"/>
                </c:ext>
              </c:extLst>
            </c:dLbl>
            <c:dLbl>
              <c:idx val="3"/>
              <c:layout>
                <c:manualLayout>
                  <c:x val="-4.0113312007874019E-2"/>
                  <c:y val="3.98437475489820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07B-4555-BB0F-4BDAAD0D79DE}"/>
                </c:ext>
              </c:extLst>
            </c:dLbl>
            <c:dLbl>
              <c:idx val="4"/>
              <c:layout>
                <c:manualLayout>
                  <c:x val="-4.0113312007874019E-2"/>
                  <c:y val="-3.9843747548982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7B-4555-BB0F-4BDAAD0D79DE}"/>
                </c:ext>
              </c:extLst>
            </c:dLbl>
            <c:dLbl>
              <c:idx val="5"/>
              <c:layout>
                <c:manualLayout>
                  <c:x val="-4.0113312007874075E-2"/>
                  <c:y val="4.21874974048045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07B-4555-BB0F-4BDAAD0D79DE}"/>
                </c:ext>
              </c:extLst>
            </c:dLbl>
            <c:dLbl>
              <c:idx val="6"/>
              <c:layout>
                <c:manualLayout>
                  <c:x val="-4.0113312007874075E-2"/>
                  <c:y val="-4.92187469722719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07B-4555-BB0F-4BDAAD0D79DE}"/>
                </c:ext>
              </c:extLst>
            </c:dLbl>
            <c:dLbl>
              <c:idx val="7"/>
              <c:layout>
                <c:manualLayout>
                  <c:x val="-4.0113312007874075E-2"/>
                  <c:y val="5.62499965397393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07B-4555-BB0F-4BDAAD0D79DE}"/>
                </c:ext>
              </c:extLst>
            </c:dLbl>
            <c:dLbl>
              <c:idx val="8"/>
              <c:layout>
                <c:manualLayout>
                  <c:x val="-4.0113312007874019E-2"/>
                  <c:y val="-4.68749971164495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07B-4555-BB0F-4BDAAD0D79DE}"/>
                </c:ext>
              </c:extLst>
            </c:dLbl>
            <c:dLbl>
              <c:idx val="9"/>
              <c:layout>
                <c:manualLayout>
                  <c:x val="-4.0113312007874019E-2"/>
                  <c:y val="4.92187469722719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07B-4555-BB0F-4BDAAD0D79DE}"/>
                </c:ext>
              </c:extLst>
            </c:dLbl>
            <c:dLbl>
              <c:idx val="10"/>
              <c:layout>
                <c:manualLayout>
                  <c:x val="-4.3238312007874015E-2"/>
                  <c:y val="-4.6874997116449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07B-4555-BB0F-4BDAAD0D79DE}"/>
                </c:ext>
              </c:extLst>
            </c:dLbl>
            <c:dLbl>
              <c:idx val="11"/>
              <c:layout>
                <c:manualLayout>
                  <c:x val="-4.1675812007874131E-2"/>
                  <c:y val="3.98437475489820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07B-4555-BB0F-4BDAAD0D79DE}"/>
                </c:ext>
              </c:extLst>
            </c:dLbl>
            <c:dLbl>
              <c:idx val="12"/>
              <c:layout>
                <c:manualLayout>
                  <c:x val="-4.4851624015748146E-2"/>
                  <c:y val="-4.45312472606270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07B-4555-BB0F-4BDAAD0D79DE}"/>
                </c:ext>
              </c:extLst>
            </c:dLbl>
            <c:dLbl>
              <c:idx val="13"/>
              <c:layout>
                <c:manualLayout>
                  <c:x val="-4.6414124015748029E-2"/>
                  <c:y val="4.92187469722719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07B-4555-BB0F-4BDAAD0D79DE}"/>
                </c:ext>
              </c:extLst>
            </c:dLbl>
            <c:dLbl>
              <c:idx val="14"/>
              <c:layout>
                <c:manualLayout>
                  <c:x val="-2.0876968503937009E-2"/>
                  <c:y val="-3.9843747548982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07B-4555-BB0F-4BDAAD0D79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Foglio1!$A$2:$A$16</c:f>
              <c:strCache>
                <c:ptCount val="15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  <c:pt idx="3">
                  <c:v>2012/2013</c:v>
                </c:pt>
                <c:pt idx="4">
                  <c:v>2013/2014</c:v>
                </c:pt>
                <c:pt idx="5">
                  <c:v>2014/2015</c:v>
                </c:pt>
                <c:pt idx="6">
                  <c:v>2015/2016</c:v>
                </c:pt>
                <c:pt idx="7">
                  <c:v>2016/2017</c:v>
                </c:pt>
                <c:pt idx="8">
                  <c:v>2017/2018</c:v>
                </c:pt>
                <c:pt idx="9">
                  <c:v>2018/2019</c:v>
                </c:pt>
                <c:pt idx="10">
                  <c:v>2019/2020</c:v>
                </c:pt>
                <c:pt idx="11">
                  <c:v>2020/2021</c:v>
                </c:pt>
                <c:pt idx="12">
                  <c:v>2021/2022</c:v>
                </c:pt>
                <c:pt idx="13">
                  <c:v>2022/2023</c:v>
                </c:pt>
                <c:pt idx="14">
                  <c:v>2023/2024</c:v>
                </c:pt>
              </c:strCache>
            </c:strRef>
          </c:cat>
          <c:val>
            <c:numRef>
              <c:f>Foglio1!$B$2:$B$16</c:f>
              <c:numCache>
                <c:formatCode>#,##0</c:formatCode>
                <c:ptCount val="15"/>
                <c:pt idx="0">
                  <c:v>74897</c:v>
                </c:pt>
                <c:pt idx="1">
                  <c:v>75379</c:v>
                </c:pt>
                <c:pt idx="2">
                  <c:v>76797</c:v>
                </c:pt>
                <c:pt idx="3">
                  <c:v>77677</c:v>
                </c:pt>
                <c:pt idx="4">
                  <c:v>79848</c:v>
                </c:pt>
                <c:pt idx="5">
                  <c:v>80522</c:v>
                </c:pt>
                <c:pt idx="6">
                  <c:v>87183</c:v>
                </c:pt>
                <c:pt idx="7">
                  <c:v>91349</c:v>
                </c:pt>
                <c:pt idx="8">
                  <c:v>94414</c:v>
                </c:pt>
                <c:pt idx="9">
                  <c:v>97347</c:v>
                </c:pt>
                <c:pt idx="10">
                  <c:v>99737</c:v>
                </c:pt>
                <c:pt idx="11">
                  <c:v>99831</c:v>
                </c:pt>
                <c:pt idx="12">
                  <c:v>101165</c:v>
                </c:pt>
                <c:pt idx="13">
                  <c:v>101176</c:v>
                </c:pt>
                <c:pt idx="14">
                  <c:v>103504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7B-4555-BB0F-4BDAAD0D79D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85353696"/>
        <c:axId val="385369536"/>
      </c:lineChart>
      <c:catAx>
        <c:axId val="385353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5369536"/>
        <c:crosses val="autoZero"/>
        <c:auto val="1"/>
        <c:lblAlgn val="ctr"/>
        <c:lblOffset val="100"/>
        <c:noMultiLvlLbl val="0"/>
      </c:catAx>
      <c:valAx>
        <c:axId val="38536953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5353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Foglio1!$B$2:$B$10</c:f>
              <c:numCache>
                <c:formatCode>General</c:formatCode>
                <c:ptCount val="9"/>
                <c:pt idx="0">
                  <c:v>178</c:v>
                </c:pt>
                <c:pt idx="1">
                  <c:v>166</c:v>
                </c:pt>
                <c:pt idx="2">
                  <c:v>94</c:v>
                </c:pt>
                <c:pt idx="3">
                  <c:v>40</c:v>
                </c:pt>
                <c:pt idx="4">
                  <c:v>37</c:v>
                </c:pt>
                <c:pt idx="5">
                  <c:v>24</c:v>
                </c:pt>
                <c:pt idx="6">
                  <c:v>20</c:v>
                </c:pt>
                <c:pt idx="7">
                  <c:v>26</c:v>
                </c:pt>
                <c:pt idx="8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87-4CC0-A52B-18E9C66F7C8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00931167"/>
        <c:axId val="300926367"/>
      </c:lineChart>
      <c:catAx>
        <c:axId val="30093116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600" b="1"/>
                  <a:t>ANNO DI RIFERIMENTO</a:t>
                </a:r>
              </a:p>
            </c:rich>
          </c:tx>
          <c:layout>
            <c:manualLayout>
              <c:xMode val="edge"/>
              <c:yMode val="edge"/>
              <c:x val="0.38197805725433759"/>
              <c:y val="0.938817449603949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0926367"/>
        <c:crosses val="autoZero"/>
        <c:auto val="1"/>
        <c:lblAlgn val="ctr"/>
        <c:lblOffset val="100"/>
        <c:noMultiLvlLbl val="0"/>
      </c:catAx>
      <c:valAx>
        <c:axId val="300926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2000" b="1"/>
                  <a:t>NUMERO CONTROLLI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0931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FD7F1CC8-DB8E-4E90-B3CF-FC4A7B18D6E4}" type="datetimeFigureOut">
              <a:rPr lang="it-IT" smtClean="0"/>
              <a:t>10/04/2025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FDF94FBC-A6A6-4B1E-B454-65E6523588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9323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0EA850-54A4-861F-1747-11BD908FF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1FCF8DB-314B-F373-6F23-839B6A629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97B251-5F06-C8C3-867B-46809F6FE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9CBD-1B9F-4E4B-A489-0D360E388C64}" type="datetime1">
              <a:rPr lang="it-IT" smtClean="0"/>
              <a:t>10/04/2025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BB536F-1CC9-C7A3-DF74-38DF1A9E2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940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48DDA8-79E8-E052-78F1-9BF0D15EA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755F65B-2DBD-E4EF-EC0D-67514CB2F0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B3509F-284A-8812-904E-DF18D99F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0FEF-FBC1-4947-AC64-ED1810BE720E}" type="datetime1">
              <a:rPr lang="it-IT" smtClean="0"/>
              <a:t>10/04/2025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D782AF-8CEF-378D-75BF-22EC01856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82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1E982C9-7C5D-72B7-8C5B-9F2633E32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F3AE92F-00E3-5C7C-04C0-1F38DCA64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B9F3B8-21A1-3320-7B3C-2405C7C42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BE6FF-E75B-476F-A092-40C4238C53D7}" type="datetime1">
              <a:rPr lang="it-IT" smtClean="0"/>
              <a:t>10/04/2025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2285EE-1F68-2323-C0CE-DBFADA71D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205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1F7E95-92B3-48CD-102C-546091E87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51F1490-967A-CEBE-AB29-2E4B4D922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0E82-1912-4334-8B7B-278991D7FE9F}" type="datetime1">
              <a:rPr lang="it-IT" smtClean="0"/>
              <a:t>10/04/2025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EAD9C88-F535-2978-04DD-45BFF27F0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690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073C61E-EF4C-6C2E-79D6-88334F624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960D-5CEE-47BF-9FD2-F0ABE40397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8406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E439426-3AA7-07BE-1752-5978D2F19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336B-E8E5-4C56-ADDD-1153F4BB4DE5}" type="datetime1">
              <a:rPr lang="it-IT" smtClean="0"/>
              <a:t>10/04/2025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BB32CB3-51B5-9B6F-6015-A993F4A7D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690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77A94B8-5891-33CB-DEE5-67A1A06A1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476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CF9C83-C876-3CB4-4C18-81115C994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6265ED-19DB-E7A6-3237-7E4088A27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F495FF-841C-DCBC-EE44-DF5517EA3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E9EA0-54BB-4345-90F3-B27F2BB0698D}" type="datetime1">
              <a:rPr lang="it-IT" smtClean="0"/>
              <a:t>10/04/2025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A66595-7E4F-5CC7-4B93-85D71135B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4C5B92C6-8CF3-40DF-B794-184AB99932F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9582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97472F-2566-33C0-ADC9-1DE0C248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5675AB-322C-D3F3-3907-0ACF1C72C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24E8FD-D0DF-9804-304F-E5B685D17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D1D-70AC-46FD-8A2E-999DE3F60395}" type="datetime1">
              <a:rPr lang="it-IT" smtClean="0"/>
              <a:t>10/04/2025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EC6E68-5E1E-CBF2-A4E6-1E9EEE2F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42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63080E-BED3-28CE-BE85-4A07B6D51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503017-9817-D01F-5E88-123B3AAF8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0B6E709-855D-E3A3-7D64-5FF050456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D9CA79A-AEF5-A4AF-4A5E-EE34FCA82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C26C-41EF-4989-81A4-E971665FDC8F}" type="datetime1">
              <a:rPr lang="it-IT" smtClean="0"/>
              <a:t>10/04/2025</a:t>
            </a:fld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C452491-1A58-B3AD-4908-5B440741B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5789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AD9398-E1B4-2F86-29D7-1CDEB0FD4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3721F0-5A85-F350-60B0-D6DD3FE34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AC9075A-7904-6CBB-C644-6FF2F4791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019E499-DF36-616C-228D-2AA08869E8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B8164C9-72E1-004E-C2B1-A665E8DF31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D3709D8-17D1-D0B7-367E-55BB2A2C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87FF-28EA-487E-8E9C-677A053AD5EF}" type="datetime1">
              <a:rPr lang="it-IT" smtClean="0"/>
              <a:t>10/04/2025</a:t>
            </a:fld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AD65943-690A-80CA-C266-9CD06DBF1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4C5B92C6-8CF3-40DF-B794-184AB99932F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728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B3CB30-87C2-6B68-5112-965EF6E60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F19C7D3-8FC7-BF4C-1FA3-72DBEBF33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B3D1-0663-47FD-9F73-11701C0E2DDA}" type="datetime1">
              <a:rPr lang="it-IT" smtClean="0"/>
              <a:t>10/04/2025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F0E8E65-8F8B-8EB0-C1A6-B7B49BA50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1702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E439426-3AA7-07BE-1752-5978D2F19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A8B3-541E-47B3-A07B-B617A887776B}" type="datetime1">
              <a:rPr lang="it-IT" smtClean="0"/>
              <a:t>10/04/2025</a:t>
            </a:fld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77A94B8-5891-33CB-DEE5-67A1A06A1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4C5B92C6-8CF3-40DF-B794-184AB99932F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7820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CB021F-BDD9-EF36-3493-1401C1800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2E641F-FA87-0ED3-ECC0-D61CB6C06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4251F76-9218-2523-7916-D0648E1C5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878DB4-826F-CF6F-B64E-54EA18F65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0924-29CF-489B-9E0E-55DF439D84CE}" type="datetime1">
              <a:rPr lang="it-IT" smtClean="0"/>
              <a:t>10/04/2025</a:t>
            </a:fld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909724F-79EC-3864-61FB-2F1CD9F2F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4C5B92C6-8CF3-40DF-B794-184AB99932F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094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6D8900-DD13-6B83-EFB1-8E701BD4A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3233B5C-365E-630A-380A-E38F20176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BE4AFC-10DB-46D4-A566-EC940C0AC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1F5A32B-D0B6-1056-1451-EF1B20A49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47B6-B247-484F-B49C-33E7E8A6655D}" type="datetime1">
              <a:rPr lang="it-IT" smtClean="0"/>
              <a:t>10/04/2025</a:t>
            </a:fld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50B2E83-2749-99E2-D6E4-21A0A0EC1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99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D0EED2C-671F-57FC-EE01-D3899C571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5FB90CA-138E-38D4-0DD4-81B818859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D30C08-30BC-8EB1-5E3F-18E23C898D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D4084-AEF3-4A95-816E-C648738FBCF5}" type="datetime1">
              <a:rPr lang="it-IT" smtClean="0"/>
              <a:t>10/04/2025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772486-7A64-86A3-267B-34C3678C4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A1368B-A49D-A8C5-40AC-CAA12B794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4C5B92C6-8CF3-40DF-B794-184AB99932F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81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CBB49ED-8413-7D98-ADB9-171653A07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57288C-3377-A1DA-2936-7A0281E22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E4498B-7E70-C24D-B29E-CD9EAED15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91F34-D744-47CA-82AF-CDEE713C2FCC}" type="datetime1">
              <a:rPr lang="it-IT" smtClean="0"/>
              <a:t>10/04/2025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F14792-0600-207B-4362-C521D7E96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69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BFD9960D-5CEE-47BF-9FD2-F0ABE40397D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729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5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1BA0E2B-CEA6-D80C-ECBD-D6C6F3BC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1</a:t>
            </a:fld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EBBC40E-C0C2-D8AC-E0EA-4FDCFAAD9FA2}"/>
              </a:ext>
            </a:extLst>
          </p:cNvPr>
          <p:cNvSpPr txBox="1"/>
          <p:nvPr/>
        </p:nvSpPr>
        <p:spPr>
          <a:xfrm>
            <a:off x="64256" y="1445050"/>
            <a:ext cx="120634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/>
              <a:t>Per una viticoltura più sostenibile che punti al biologico riducendo gli effetti negativi dei pesticidi.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E0F1F13-0D29-B204-0E70-990CA13F647F}"/>
              </a:ext>
            </a:extLst>
          </p:cNvPr>
          <p:cNvSpPr txBox="1"/>
          <p:nvPr/>
        </p:nvSpPr>
        <p:spPr>
          <a:xfrm>
            <a:off x="2635318" y="3210526"/>
            <a:ext cx="69213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dirty="0"/>
              <a:t>Verona, 8 aprile 2025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17E0DE4-22FD-12EC-2545-BB634BDC2D6E}"/>
              </a:ext>
            </a:extLst>
          </p:cNvPr>
          <p:cNvSpPr txBox="1"/>
          <p:nvPr/>
        </p:nvSpPr>
        <p:spPr>
          <a:xfrm>
            <a:off x="1970175" y="3803366"/>
            <a:ext cx="8251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Gruppo Consigliare di Europa Verde</a:t>
            </a:r>
          </a:p>
        </p:txBody>
      </p:sp>
      <p:pic>
        <p:nvPicPr>
          <p:cNvPr id="12" name="Immagine 11" descr="Immagine che contiene testo, fiore, log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BA7442E7-4765-70BB-8964-63C0BD966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315" y="4293899"/>
            <a:ext cx="2513370" cy="251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58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B60014-17D8-04AD-00F8-25F3C220C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9992"/>
            <a:ext cx="12192000" cy="2095714"/>
          </a:xfrm>
          <a:solidFill>
            <a:schemeClr val="bg1"/>
          </a:solidFill>
          <a:ln w="38100">
            <a:solidFill>
              <a:srgbClr val="891E2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4800" b="1" dirty="0">
                <a:latin typeface="+mn-lt"/>
              </a:rPr>
              <a:t>VENETO MAGLIA NERA PER LA TUTELA DELLA BIODIVERSITÀ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33AD941-A8A8-68BF-3F3D-389029AB1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7772-EA96-4BB4-8971-90B3CCF56B3F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5598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7481A06-61AB-497C-97D2-EB6C88833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717" y="42754"/>
            <a:ext cx="4782669" cy="6763399"/>
          </a:xfrm>
          <a:prstGeom prst="rect">
            <a:avLst/>
          </a:prstGeom>
          <a:ln w="38100">
            <a:solidFill>
              <a:srgbClr val="891E20"/>
            </a:solidFill>
          </a:ln>
        </p:spPr>
      </p:pic>
      <p:sp>
        <p:nvSpPr>
          <p:cNvPr id="8" name="Sottotitolo 7">
            <a:extLst>
              <a:ext uri="{FF2B5EF4-FFF2-40B4-BE49-F238E27FC236}">
                <a16:creationId xmlns:a16="http://schemas.microsoft.com/office/drawing/2014/main" id="{E45AEED9-0FF9-4AE8-98D7-3F766FD9B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381" y="42754"/>
            <a:ext cx="5626412" cy="6763399"/>
          </a:xfrm>
          <a:ln w="38100">
            <a:solidFill>
              <a:srgbClr val="E7951F"/>
            </a:solidFill>
          </a:ln>
        </p:spPr>
        <p:txBody>
          <a:bodyPr anchor="ctr">
            <a:normAutofit/>
          </a:bodyPr>
          <a:lstStyle/>
          <a:p>
            <a:r>
              <a:rPr lang="it-IT" sz="3600" b="1" dirty="0">
                <a:solidFill>
                  <a:srgbClr val="334D1C"/>
                </a:solidFill>
              </a:rPr>
              <a:t>03 ottobre 2019</a:t>
            </a:r>
          </a:p>
          <a:p>
            <a:r>
              <a:rPr lang="it-IT" sz="3600" b="1" dirty="0">
                <a:solidFill>
                  <a:srgbClr val="334D1C"/>
                </a:solidFill>
              </a:rPr>
              <a:t> </a:t>
            </a:r>
          </a:p>
          <a:p>
            <a:r>
              <a:rPr lang="it-IT" sz="3600" b="1" dirty="0" err="1">
                <a:solidFill>
                  <a:srgbClr val="334D1C"/>
                </a:solidFill>
              </a:rPr>
              <a:t>Zaia</a:t>
            </a:r>
            <a:r>
              <a:rPr lang="it-IT" sz="3600" b="1" dirty="0">
                <a:solidFill>
                  <a:srgbClr val="334D1C"/>
                </a:solidFill>
              </a:rPr>
              <a:t> consegna il volume «Veneto Sostenibile» Agenda 2030 ONU</a:t>
            </a:r>
          </a:p>
          <a:p>
            <a:r>
              <a:rPr lang="it-IT" sz="3600" b="1" dirty="0">
                <a:solidFill>
                  <a:srgbClr val="334D1C"/>
                </a:solidFill>
              </a:rPr>
              <a:t> </a:t>
            </a:r>
          </a:p>
          <a:p>
            <a:r>
              <a:rPr lang="it-IT" sz="3600" b="1" dirty="0">
                <a:solidFill>
                  <a:srgbClr val="334D1C"/>
                </a:solidFill>
              </a:rPr>
              <a:t>GOL 15 – Tutela della Biodiversità da </a:t>
            </a:r>
            <a:r>
              <a:rPr lang="it-IT" sz="3600" b="1" dirty="0">
                <a:solidFill>
                  <a:srgbClr val="C00000"/>
                </a:solidFill>
              </a:rPr>
              <a:t>BOLLINO ROSSO</a:t>
            </a:r>
            <a:r>
              <a:rPr lang="it-IT" sz="3600" b="1" dirty="0">
                <a:solidFill>
                  <a:srgbClr val="144320"/>
                </a:solidFill>
              </a:rPr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D5BED5-20A5-7C0D-7FC3-DCC295EB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843395"/>
            <a:ext cx="2743200" cy="365125"/>
          </a:xfrm>
        </p:spPr>
        <p:txBody>
          <a:bodyPr/>
          <a:lstStyle/>
          <a:p>
            <a:fld id="{5752C2CF-130A-46E3-86E1-C6EE34AAFB02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8154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DFE9B01-D9E2-4391-9C8C-18AD592CB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793" y="67793"/>
            <a:ext cx="6722414" cy="6722414"/>
          </a:xfrm>
          <a:prstGeom prst="rect">
            <a:avLst/>
          </a:prstGeom>
          <a:ln w="38100">
            <a:solidFill>
              <a:srgbClr val="891E20"/>
            </a:solidFill>
          </a:ln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CFFA5EC5-17DD-418E-9C00-C2B7CE52618C}"/>
              </a:ext>
            </a:extLst>
          </p:cNvPr>
          <p:cNvCxnSpPr>
            <a:cxnSpLocks/>
          </p:cNvCxnSpPr>
          <p:nvPr/>
        </p:nvCxnSpPr>
        <p:spPr>
          <a:xfrm>
            <a:off x="2024563" y="3006251"/>
            <a:ext cx="633064" cy="6793"/>
          </a:xfrm>
          <a:prstGeom prst="straightConnector1">
            <a:avLst/>
          </a:prstGeom>
          <a:ln w="38100">
            <a:solidFill>
              <a:srgbClr val="891E2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e 9">
            <a:extLst>
              <a:ext uri="{FF2B5EF4-FFF2-40B4-BE49-F238E27FC236}">
                <a16:creationId xmlns:a16="http://schemas.microsoft.com/office/drawing/2014/main" id="{3EC6B533-9E0C-4B42-A230-663D30B5494D}"/>
              </a:ext>
            </a:extLst>
          </p:cNvPr>
          <p:cNvSpPr/>
          <p:nvPr/>
        </p:nvSpPr>
        <p:spPr>
          <a:xfrm>
            <a:off x="53789" y="2541493"/>
            <a:ext cx="1987813" cy="952320"/>
          </a:xfrm>
          <a:prstGeom prst="ellipse">
            <a:avLst/>
          </a:prstGeom>
          <a:noFill/>
          <a:ln w="38100">
            <a:solidFill>
              <a:srgbClr val="891E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891E20"/>
                </a:solidFill>
              </a:rPr>
              <a:t>Veneto</a:t>
            </a:r>
            <a:endParaRPr lang="it-IT" sz="2400" b="1" dirty="0">
              <a:solidFill>
                <a:srgbClr val="891E20"/>
              </a:solidFill>
            </a:endParaRP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D27CB55F-8985-403E-9601-4DE84E320C46}"/>
              </a:ext>
            </a:extLst>
          </p:cNvPr>
          <p:cNvCxnSpPr>
            <a:cxnSpLocks/>
          </p:cNvCxnSpPr>
          <p:nvPr/>
        </p:nvCxnSpPr>
        <p:spPr>
          <a:xfrm flipV="1">
            <a:off x="8834718" y="2212496"/>
            <a:ext cx="767708" cy="657994"/>
          </a:xfrm>
          <a:prstGeom prst="straightConnector1">
            <a:avLst/>
          </a:prstGeom>
          <a:ln w="38100">
            <a:solidFill>
              <a:srgbClr val="334D1C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E1C9CD42-A7D9-4B6E-AC49-EFADAF7B8D1B}"/>
              </a:ext>
            </a:extLst>
          </p:cNvPr>
          <p:cNvSpPr/>
          <p:nvPr/>
        </p:nvSpPr>
        <p:spPr>
          <a:xfrm>
            <a:off x="9602426" y="1600201"/>
            <a:ext cx="2589573" cy="1099538"/>
          </a:xfrm>
          <a:prstGeom prst="ellipse">
            <a:avLst/>
          </a:prstGeom>
          <a:noFill/>
          <a:ln w="38100">
            <a:solidFill>
              <a:srgbClr val="334D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144320"/>
                </a:solidFill>
              </a:rPr>
              <a:t>Vita sulla Terra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08B2296D-31FF-40B4-B87C-22B5916F1EB7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8834718" y="1465729"/>
            <a:ext cx="767708" cy="684241"/>
          </a:xfrm>
          <a:prstGeom prst="straightConnector1">
            <a:avLst/>
          </a:prstGeom>
          <a:ln w="38100">
            <a:solidFill>
              <a:srgbClr val="334D1C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72B9ADF-071D-2904-DCE7-671B93D6C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C2CF-130A-46E3-86E1-C6EE34AAFB02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1621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FA473-ADEC-3583-100C-2F8FE6D7A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76FC5DC-6F81-9908-12CB-3FEB37EBD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13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BA55583-ADAE-6825-9CE4-CD122BE92B7B}"/>
              </a:ext>
            </a:extLst>
          </p:cNvPr>
          <p:cNvSpPr txBox="1"/>
          <p:nvPr/>
        </p:nvSpPr>
        <p:spPr>
          <a:xfrm>
            <a:off x="1268818" y="2477386"/>
            <a:ext cx="9654363" cy="827919"/>
          </a:xfrm>
          <a:prstGeom prst="rect">
            <a:avLst/>
          </a:prstGeom>
          <a:noFill/>
          <a:ln w="38100">
            <a:solidFill>
              <a:srgbClr val="CE1517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4000" b="1" dirty="0"/>
              <a:t>I COSTI DELLA VITICOLTURA </a:t>
            </a:r>
            <a:r>
              <a:rPr lang="it-IT" sz="4000" b="1"/>
              <a:t>IN VENETO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2362761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F8BA7-93EF-638B-9199-D6EBB76D6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7">
            <a:extLst>
              <a:ext uri="{FF2B5EF4-FFF2-40B4-BE49-F238E27FC236}">
                <a16:creationId xmlns:a16="http://schemas.microsoft.com/office/drawing/2014/main" id="{C587BB64-02F0-F28A-0AB0-8F3E82AACD22}"/>
              </a:ext>
            </a:extLst>
          </p:cNvPr>
          <p:cNvSpPr txBox="1">
            <a:spLocks/>
          </p:cNvSpPr>
          <p:nvPr/>
        </p:nvSpPr>
        <p:spPr>
          <a:xfrm>
            <a:off x="1456267" y="398939"/>
            <a:ext cx="9252074" cy="536731"/>
          </a:xfrm>
          <a:prstGeom prst="rect">
            <a:avLst/>
          </a:prstGeom>
          <a:ln w="38100">
            <a:solidFill>
              <a:srgbClr val="CE1517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it-IT" sz="8800" b="1" dirty="0"/>
              <a:t>FONDI DESTINATI ALLA VITICOLTURA PERIODO 2009/2019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B578E94-C7F1-43FA-83B9-F8DD5B3D0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14</a:t>
            </a:fld>
            <a:endParaRPr lang="it-IT"/>
          </a:p>
        </p:txBody>
      </p:sp>
      <p:graphicFrame>
        <p:nvGraphicFramePr>
          <p:cNvPr id="2" name="Tabella 5">
            <a:extLst>
              <a:ext uri="{FF2B5EF4-FFF2-40B4-BE49-F238E27FC236}">
                <a16:creationId xmlns:a16="http://schemas.microsoft.com/office/drawing/2014/main" id="{A27C187F-F2A4-EE55-5502-208FA164D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145913"/>
              </p:ext>
            </p:extLst>
          </p:nvPr>
        </p:nvGraphicFramePr>
        <p:xfrm>
          <a:off x="372140" y="1442186"/>
          <a:ext cx="11461897" cy="467648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514616">
                  <a:extLst>
                    <a:ext uri="{9D8B030D-6E8A-4147-A177-3AD203B41FA5}">
                      <a16:colId xmlns:a16="http://schemas.microsoft.com/office/drawing/2014/main" val="1255132927"/>
                    </a:ext>
                  </a:extLst>
                </a:gridCol>
                <a:gridCol w="4947281">
                  <a:extLst>
                    <a:ext uri="{9D8B030D-6E8A-4147-A177-3AD203B41FA5}">
                      <a16:colId xmlns:a16="http://schemas.microsoft.com/office/drawing/2014/main" val="629360724"/>
                    </a:ext>
                  </a:extLst>
                </a:gridCol>
              </a:tblGrid>
              <a:tr h="38017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21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TIPOLOGIA INTERVENTI</a:t>
                      </a:r>
                      <a:endParaRPr lang="it-IT" sz="21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IMPORTO SPESA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884655"/>
                  </a:ext>
                </a:extLst>
              </a:tr>
              <a:tr h="937422">
                <a:tc>
                  <a:txBody>
                    <a:bodyPr/>
                    <a:lstStyle/>
                    <a:p>
                      <a:r>
                        <a:rPr lang="it-IT" sz="2200" b="0" dirty="0"/>
                        <a:t>PROMOZIONE VINI ALL’ESTERO</a:t>
                      </a:r>
                    </a:p>
                    <a:p>
                      <a:r>
                        <a:rPr lang="it-IT" sz="2200" b="0" dirty="0"/>
                        <a:t>RISTRUTTURAZIONE E RICONVERSIONE VIGNETI</a:t>
                      </a:r>
                    </a:p>
                    <a:p>
                      <a:r>
                        <a:rPr lang="it-IT" sz="2200" b="0" dirty="0"/>
                        <a:t>MACCHINARI E DOTAZIONI PER TRASFORMAZIONE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800" b="1" dirty="0"/>
                        <a:t>399.290.508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92205104"/>
                  </a:ext>
                </a:extLst>
              </a:tr>
              <a:tr h="656195">
                <a:tc>
                  <a:txBody>
                    <a:bodyPr/>
                    <a:lstStyle/>
                    <a:p>
                      <a:r>
                        <a:rPr lang="it-IT" sz="2200" b="0" dirty="0"/>
                        <a:t>GIOVANI AGRICOLTORI VITIVINICOLI</a:t>
                      </a:r>
                    </a:p>
                    <a:p>
                      <a:r>
                        <a:rPr lang="it-IT" sz="2200" b="0" dirty="0"/>
                        <a:t>INSEDIAMENTI NUOVI VIGNETI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800" b="1" dirty="0"/>
                        <a:t>26.071.882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36905002"/>
                  </a:ext>
                </a:extLst>
              </a:tr>
              <a:tr h="937422">
                <a:tc>
                  <a:txBody>
                    <a:bodyPr/>
                    <a:lstStyle/>
                    <a:p>
                      <a:r>
                        <a:rPr lang="it-IT" sz="2200" b="0" dirty="0"/>
                        <a:t>ATTREZZATURE </a:t>
                      </a:r>
                    </a:p>
                    <a:p>
                      <a:r>
                        <a:rPr lang="it-IT" sz="2200" b="0" dirty="0"/>
                        <a:t>GESTIONE VIGNETI</a:t>
                      </a:r>
                    </a:p>
                    <a:p>
                      <a:r>
                        <a:rPr lang="it-IT" sz="2200" b="0" dirty="0"/>
                        <a:t>RISTRUTTURAZIONE FABBRICATI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800" b="1" dirty="0"/>
                        <a:t>116.913.263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630417626"/>
                  </a:ext>
                </a:extLst>
              </a:tr>
              <a:tr h="531206">
                <a:tc>
                  <a:txBody>
                    <a:bodyPr/>
                    <a:lstStyle/>
                    <a:p>
                      <a:r>
                        <a:rPr lang="it-IT" sz="2200" b="0" dirty="0"/>
                        <a:t>DOTAZIONI IMPRESE VITIVINICOLE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800" b="1" dirty="0"/>
                        <a:t>38.548.429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419676"/>
                  </a:ext>
                </a:extLst>
              </a:tr>
              <a:tr h="531206">
                <a:tc>
                  <a:txBody>
                    <a:bodyPr/>
                    <a:lstStyle/>
                    <a:p>
                      <a:r>
                        <a:rPr lang="it-IT" sz="2200" b="1" dirty="0"/>
                        <a:t>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4400" b="1" dirty="0"/>
                        <a:t>580.824.082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842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264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C1535-E272-525A-9092-1149B2C4E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2844AA3-ED56-11CA-5A02-3C928CE6F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15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DD305E6-9BF9-96CE-92EC-3CF3D2C21945}"/>
              </a:ext>
            </a:extLst>
          </p:cNvPr>
          <p:cNvSpPr txBox="1"/>
          <p:nvPr/>
        </p:nvSpPr>
        <p:spPr>
          <a:xfrm>
            <a:off x="1763232" y="336255"/>
            <a:ext cx="8665535" cy="461665"/>
          </a:xfrm>
          <a:prstGeom prst="rect">
            <a:avLst/>
          </a:prstGeom>
          <a:noFill/>
          <a:ln w="38100">
            <a:solidFill>
              <a:srgbClr val="CE151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AGGIORNAMENTO AL 2022 FONDI AL SETTORE VITIVINICOLO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EF65A84-EED6-06EF-A04B-0563DE8DE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6450"/>
            <a:ext cx="12192000" cy="362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87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97BAB-345E-A9C8-865A-C40A13449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FC0DF3C-512E-7F95-C172-335CA2FBA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16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5BAA6A8-27BB-4B1F-B4A0-0CFBC99D2C3C}"/>
              </a:ext>
            </a:extLst>
          </p:cNvPr>
          <p:cNvSpPr txBox="1"/>
          <p:nvPr/>
        </p:nvSpPr>
        <p:spPr>
          <a:xfrm>
            <a:off x="0" y="2538147"/>
            <a:ext cx="12192000" cy="1781706"/>
          </a:xfrm>
          <a:prstGeom prst="rect">
            <a:avLst/>
          </a:prstGeom>
          <a:noFill/>
          <a:ln w="38100">
            <a:solidFill>
              <a:srgbClr val="CE1517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4400" b="1" dirty="0"/>
              <a:t>SUPERFICIE COLTIVATA A VIGNETO IN VENETO E NELLE PROVINCE DI TREVISO E VERONA</a:t>
            </a:r>
          </a:p>
        </p:txBody>
      </p:sp>
    </p:spTree>
    <p:extLst>
      <p:ext uri="{BB962C8B-B14F-4D97-AF65-F5344CB8AC3E}">
        <p14:creationId xmlns:p14="http://schemas.microsoft.com/office/powerpoint/2010/main" val="2402851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B1F3714-5175-13C7-EFFE-DD375E06B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C5B92C6-8CF3-40DF-B794-184AB99932FC}" type="slidenum">
              <a:rPr lang="it-IT" smtClean="0"/>
              <a:pPr>
                <a:spcAft>
                  <a:spcPts val="600"/>
                </a:spcAft>
              </a:pPr>
              <a:t>17</a:t>
            </a:fld>
            <a:endParaRPr lang="it-IT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B249A353-4781-F2DA-D287-DE17454BF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202019"/>
              </p:ext>
            </p:extLst>
          </p:nvPr>
        </p:nvGraphicFramePr>
        <p:xfrm>
          <a:off x="643466" y="556616"/>
          <a:ext cx="10905069" cy="586137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78245">
                  <a:extLst>
                    <a:ext uri="{9D8B030D-6E8A-4147-A177-3AD203B41FA5}">
                      <a16:colId xmlns:a16="http://schemas.microsoft.com/office/drawing/2014/main" val="1032263954"/>
                    </a:ext>
                  </a:extLst>
                </a:gridCol>
                <a:gridCol w="2569148">
                  <a:extLst>
                    <a:ext uri="{9D8B030D-6E8A-4147-A177-3AD203B41FA5}">
                      <a16:colId xmlns:a16="http://schemas.microsoft.com/office/drawing/2014/main" val="2871017363"/>
                    </a:ext>
                  </a:extLst>
                </a:gridCol>
                <a:gridCol w="2569148">
                  <a:extLst>
                    <a:ext uri="{9D8B030D-6E8A-4147-A177-3AD203B41FA5}">
                      <a16:colId xmlns:a16="http://schemas.microsoft.com/office/drawing/2014/main" val="944638535"/>
                    </a:ext>
                  </a:extLst>
                </a:gridCol>
                <a:gridCol w="2988528">
                  <a:extLst>
                    <a:ext uri="{9D8B030D-6E8A-4147-A177-3AD203B41FA5}">
                      <a16:colId xmlns:a16="http://schemas.microsoft.com/office/drawing/2014/main" val="2833399540"/>
                    </a:ext>
                  </a:extLst>
                </a:gridCol>
              </a:tblGrid>
              <a:tr h="667673"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Campagna vendemmiale</a:t>
                      </a:r>
                    </a:p>
                  </a:txBody>
                  <a:tcPr marL="10101" marR="10101" marT="10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dirty="0">
                          <a:effectLst/>
                        </a:rPr>
                        <a:t>Provincia di Treviso</a:t>
                      </a:r>
                    </a:p>
                    <a:p>
                      <a:pPr algn="ctr" fontAlgn="t"/>
                      <a:r>
                        <a:rPr lang="it-IT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</a:t>
                      </a:r>
                    </a:p>
                  </a:txBody>
                  <a:tcPr marL="10101" marR="10101" marT="10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dirty="0">
                          <a:effectLst/>
                        </a:rPr>
                        <a:t>Provincia di Verona</a:t>
                      </a:r>
                    </a:p>
                    <a:p>
                      <a:pPr algn="ctr" fontAlgn="t"/>
                      <a:r>
                        <a:rPr lang="it-IT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</a:t>
                      </a:r>
                    </a:p>
                  </a:txBody>
                  <a:tcPr marL="10101" marR="10101" marT="10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dirty="0">
                          <a:effectLst/>
                        </a:rPr>
                        <a:t>TOTALE VENETO</a:t>
                      </a:r>
                    </a:p>
                    <a:p>
                      <a:pPr algn="ctr" fontAlgn="t"/>
                      <a:r>
                        <a:rPr lang="it-IT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</a:t>
                      </a:r>
                    </a:p>
                  </a:txBody>
                  <a:tcPr marL="10101" marR="10101" marT="10101" marB="0"/>
                </a:tc>
                <a:extLst>
                  <a:ext uri="{0D108BD9-81ED-4DB2-BD59-A6C34878D82A}">
                    <a16:rowId xmlns:a16="http://schemas.microsoft.com/office/drawing/2014/main" val="1496343818"/>
                  </a:ext>
                </a:extLst>
              </a:tr>
              <a:tr h="338791"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2009/2010</a:t>
                      </a:r>
                    </a:p>
                  </a:txBody>
                  <a:tcPr marL="10101" marR="10101" marT="10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28.156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26.875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74.897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43400724"/>
                  </a:ext>
                </a:extLst>
              </a:tr>
              <a:tr h="338791"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2010/2011</a:t>
                      </a:r>
                    </a:p>
                  </a:txBody>
                  <a:tcPr marL="10101" marR="10101" marT="10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28.596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27.025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75.379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88239739"/>
                  </a:ext>
                </a:extLst>
              </a:tr>
              <a:tr h="338791"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2011/2012</a:t>
                      </a:r>
                    </a:p>
                  </a:txBody>
                  <a:tcPr marL="10101" marR="10101" marT="10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30.009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26.697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76.797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13526726"/>
                  </a:ext>
                </a:extLst>
              </a:tr>
              <a:tr h="338791"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2012/2013</a:t>
                      </a:r>
                    </a:p>
                  </a:txBody>
                  <a:tcPr marL="10101" marR="10101" marT="10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30.647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26.824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77.677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98765742"/>
                  </a:ext>
                </a:extLst>
              </a:tr>
              <a:tr h="338791"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2013/2014</a:t>
                      </a:r>
                    </a:p>
                  </a:txBody>
                  <a:tcPr marL="10101" marR="10101" marT="10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31.696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27.483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79.848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03633824"/>
                  </a:ext>
                </a:extLst>
              </a:tr>
              <a:tr h="338791"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2014/2015</a:t>
                      </a:r>
                    </a:p>
                  </a:txBody>
                  <a:tcPr marL="10101" marR="10101" marT="10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32.224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27.678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80.522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52559239"/>
                  </a:ext>
                </a:extLst>
              </a:tr>
              <a:tr h="338791"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2015/2016</a:t>
                      </a:r>
                    </a:p>
                  </a:txBody>
                  <a:tcPr marL="10101" marR="10101" marT="10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36.583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28.502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87.183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57529707"/>
                  </a:ext>
                </a:extLst>
              </a:tr>
              <a:tr h="338791"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2016/2017</a:t>
                      </a:r>
                    </a:p>
                  </a:txBody>
                  <a:tcPr marL="10101" marR="10101" marT="10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38.625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28.887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91.349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63371731"/>
                  </a:ext>
                </a:extLst>
              </a:tr>
              <a:tr h="338791"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2017/2018</a:t>
                      </a:r>
                    </a:p>
                  </a:txBody>
                  <a:tcPr marL="10101" marR="10101" marT="10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40.074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29.189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94.414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58630119"/>
                  </a:ext>
                </a:extLst>
              </a:tr>
              <a:tr h="338791"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2018/2019</a:t>
                      </a:r>
                    </a:p>
                  </a:txBody>
                  <a:tcPr marL="10101" marR="10101" marT="10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41.351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29.697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97.347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93340407"/>
                  </a:ext>
                </a:extLst>
              </a:tr>
              <a:tr h="338791"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2019/2020</a:t>
                      </a:r>
                    </a:p>
                  </a:txBody>
                  <a:tcPr marL="10101" marR="10101" marT="10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42.817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30.061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99.737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16893501"/>
                  </a:ext>
                </a:extLst>
              </a:tr>
              <a:tr h="338791"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2020/2021</a:t>
                      </a:r>
                    </a:p>
                  </a:txBody>
                  <a:tcPr marL="10101" marR="10101" marT="10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42.793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30.016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99.831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67448778"/>
                  </a:ext>
                </a:extLst>
              </a:tr>
              <a:tr h="338791"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2021/2022</a:t>
                      </a:r>
                    </a:p>
                  </a:txBody>
                  <a:tcPr marL="10101" marR="10101" marT="10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43.417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30.289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101.165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50396184"/>
                  </a:ext>
                </a:extLst>
              </a:tr>
              <a:tr h="338791"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2022/2023</a:t>
                      </a:r>
                    </a:p>
                  </a:txBody>
                  <a:tcPr marL="10101" marR="10101" marT="10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43.239</a:t>
                      </a:r>
                      <a:endParaRPr lang="it-IT" sz="2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101" marR="10101" marT="10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30.390</a:t>
                      </a:r>
                      <a:endParaRPr lang="it-IT" sz="2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101" marR="10101" marT="10101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2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101.176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06451068"/>
                  </a:ext>
                </a:extLst>
              </a:tr>
              <a:tr h="338791"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2023/2024</a:t>
                      </a:r>
                    </a:p>
                  </a:txBody>
                  <a:tcPr marL="10101" marR="10101" marT="10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44.788</a:t>
                      </a:r>
                      <a:endParaRPr lang="it-IT" sz="2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101" marR="10101" marT="10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30.491</a:t>
                      </a:r>
                      <a:endParaRPr lang="it-IT" sz="2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101" marR="10101" marT="10101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2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103.504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31660115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68A4A2E2-FA62-5AE2-C0A0-3E744024436B}"/>
              </a:ext>
            </a:extLst>
          </p:cNvPr>
          <p:cNvSpPr txBox="1"/>
          <p:nvPr/>
        </p:nvSpPr>
        <p:spPr>
          <a:xfrm>
            <a:off x="643465" y="126821"/>
            <a:ext cx="10905070" cy="430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200" b="1" dirty="0"/>
              <a:t>SUPERFICIE COLTIVATA A VIGNETO DAL 2009 AL 2024</a:t>
            </a:r>
          </a:p>
        </p:txBody>
      </p:sp>
    </p:spTree>
    <p:extLst>
      <p:ext uri="{BB962C8B-B14F-4D97-AF65-F5344CB8AC3E}">
        <p14:creationId xmlns:p14="http://schemas.microsoft.com/office/powerpoint/2010/main" val="911574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D8ACE2E-C0EE-EAB9-1A6C-93FE27BA7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18</a:t>
            </a:fld>
            <a:endParaRPr lang="it-IT"/>
          </a:p>
        </p:txBody>
      </p:sp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0FCAC6CB-2239-07F6-5AA1-83FB205D74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4972753"/>
              </p:ext>
            </p:extLst>
          </p:nvPr>
        </p:nvGraphicFramePr>
        <p:xfrm>
          <a:off x="1211765" y="780585"/>
          <a:ext cx="9768469" cy="5953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B2341D4-9655-4666-273D-11C5B7171B01}"/>
              </a:ext>
            </a:extLst>
          </p:cNvPr>
          <p:cNvSpPr txBox="1"/>
          <p:nvPr/>
        </p:nvSpPr>
        <p:spPr>
          <a:xfrm>
            <a:off x="1551877" y="414918"/>
            <a:ext cx="9088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ANDAMENTO DELLA SUPERFICIE COLTIVATA A VIGNETO IN VENETO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F5B0B29-AD42-C3CC-7E07-168416638B14}"/>
              </a:ext>
            </a:extLst>
          </p:cNvPr>
          <p:cNvSpPr txBox="1"/>
          <p:nvPr/>
        </p:nvSpPr>
        <p:spPr>
          <a:xfrm rot="16200000">
            <a:off x="-758283" y="3244334"/>
            <a:ext cx="303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SUPERFICIE IN ETTARI </a:t>
            </a:r>
          </a:p>
        </p:txBody>
      </p:sp>
    </p:spTree>
    <p:extLst>
      <p:ext uri="{BB962C8B-B14F-4D97-AF65-F5344CB8AC3E}">
        <p14:creationId xmlns:p14="http://schemas.microsoft.com/office/powerpoint/2010/main" val="2391929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31783-27B7-4033-3BBD-5CB063E44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D718C6E-0AB6-AD78-E225-D6BB886D4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19</a:t>
            </a:fld>
            <a:endParaRPr lang="it-IT"/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A5D7173F-FFC9-0343-A6F1-3977E9949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603135"/>
              </p:ext>
            </p:extLst>
          </p:nvPr>
        </p:nvGraphicFramePr>
        <p:xfrm>
          <a:off x="223024" y="2113958"/>
          <a:ext cx="11641875" cy="375908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63125">
                  <a:extLst>
                    <a:ext uri="{9D8B030D-6E8A-4147-A177-3AD203B41FA5}">
                      <a16:colId xmlns:a16="http://schemas.microsoft.com/office/drawing/2014/main" val="680224170"/>
                    </a:ext>
                  </a:extLst>
                </a:gridCol>
                <a:gridCol w="1663125">
                  <a:extLst>
                    <a:ext uri="{9D8B030D-6E8A-4147-A177-3AD203B41FA5}">
                      <a16:colId xmlns:a16="http://schemas.microsoft.com/office/drawing/2014/main" val="3955238238"/>
                    </a:ext>
                  </a:extLst>
                </a:gridCol>
                <a:gridCol w="1663125">
                  <a:extLst>
                    <a:ext uri="{9D8B030D-6E8A-4147-A177-3AD203B41FA5}">
                      <a16:colId xmlns:a16="http://schemas.microsoft.com/office/drawing/2014/main" val="1628262021"/>
                    </a:ext>
                  </a:extLst>
                </a:gridCol>
                <a:gridCol w="1663125">
                  <a:extLst>
                    <a:ext uri="{9D8B030D-6E8A-4147-A177-3AD203B41FA5}">
                      <a16:colId xmlns:a16="http://schemas.microsoft.com/office/drawing/2014/main" val="2099606456"/>
                    </a:ext>
                  </a:extLst>
                </a:gridCol>
                <a:gridCol w="1663125">
                  <a:extLst>
                    <a:ext uri="{9D8B030D-6E8A-4147-A177-3AD203B41FA5}">
                      <a16:colId xmlns:a16="http://schemas.microsoft.com/office/drawing/2014/main" val="1193665109"/>
                    </a:ext>
                  </a:extLst>
                </a:gridCol>
                <a:gridCol w="1663125">
                  <a:extLst>
                    <a:ext uri="{9D8B030D-6E8A-4147-A177-3AD203B41FA5}">
                      <a16:colId xmlns:a16="http://schemas.microsoft.com/office/drawing/2014/main" val="2838150542"/>
                    </a:ext>
                  </a:extLst>
                </a:gridCol>
                <a:gridCol w="1663125">
                  <a:extLst>
                    <a:ext uri="{9D8B030D-6E8A-4147-A177-3AD203B41FA5}">
                      <a16:colId xmlns:a16="http://schemas.microsoft.com/office/drawing/2014/main" val="777171387"/>
                    </a:ext>
                  </a:extLst>
                </a:gridCol>
              </a:tblGrid>
              <a:tr h="751817">
                <a:tc>
                  <a:txBody>
                    <a:bodyPr/>
                    <a:lstStyle/>
                    <a:p>
                      <a:endParaRPr lang="it-IT" sz="24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VENETO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sz="2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/>
                        <a:t>PROVINCIA DI TREVISO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/>
                        <a:t>PROVINCIA DI VERONA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0139670"/>
                  </a:ext>
                </a:extLst>
              </a:tr>
              <a:tr h="751817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ANNO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ETTARI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/>
                        <a:t>% aumento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ETTARI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/>
                        <a:t>% aumento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ETTARI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/>
                        <a:t>% aumento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0303247"/>
                  </a:ext>
                </a:extLst>
              </a:tr>
              <a:tr h="751817">
                <a:tc>
                  <a:txBody>
                    <a:bodyPr/>
                    <a:lstStyle/>
                    <a:p>
                      <a:r>
                        <a:rPr lang="it-IT" sz="2400" b="1" dirty="0"/>
                        <a:t>2010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b="1" dirty="0"/>
                        <a:t>74.897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/>
                        <a:t>28.156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b="1" dirty="0"/>
                        <a:t>26.875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0692214"/>
                  </a:ext>
                </a:extLst>
              </a:tr>
              <a:tr h="751817">
                <a:tc>
                  <a:txBody>
                    <a:bodyPr/>
                    <a:lstStyle/>
                    <a:p>
                      <a:r>
                        <a:rPr lang="it-IT" sz="2400" b="1" dirty="0"/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b="1" dirty="0"/>
                        <a:t>103.504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/>
                        <a:t>44.788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b="1" dirty="0"/>
                        <a:t>30.491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177331"/>
                  </a:ext>
                </a:extLst>
              </a:tr>
              <a:tr h="751817">
                <a:tc>
                  <a:txBody>
                    <a:bodyPr/>
                    <a:lstStyle/>
                    <a:p>
                      <a:r>
                        <a:rPr lang="it-IT" sz="2400" b="1" dirty="0"/>
                        <a:t>AUMENTO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b="1" dirty="0"/>
                        <a:t>28.607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4000" b="1" dirty="0"/>
                        <a:t>+38%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/>
                        <a:t>16.632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4000" b="1" dirty="0"/>
                        <a:t>+59%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b="1" dirty="0"/>
                        <a:t>3.616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4000" b="1" dirty="0"/>
                        <a:t>+13%</a:t>
                      </a:r>
                      <a:endParaRPr lang="it-IT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5202972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5E6E7017-2661-AE5B-DEBD-C54CF58AE72F}"/>
              </a:ext>
            </a:extLst>
          </p:cNvPr>
          <p:cNvSpPr txBox="1"/>
          <p:nvPr/>
        </p:nvSpPr>
        <p:spPr>
          <a:xfrm>
            <a:off x="1077817" y="434794"/>
            <a:ext cx="10036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SUPERFICIE COLTIVATA A VIGNETO IN VENETO E </a:t>
            </a:r>
          </a:p>
          <a:p>
            <a:pPr algn="ctr"/>
            <a:r>
              <a:rPr lang="it-IT" sz="2800" b="1" dirty="0"/>
              <a:t>NELLE PROVINCIE DI TREVISO E VERONA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9B3EE5D8-3000-C83B-B334-565FE610328C}"/>
              </a:ext>
            </a:extLst>
          </p:cNvPr>
          <p:cNvCxnSpPr>
            <a:cxnSpLocks/>
          </p:cNvCxnSpPr>
          <p:nvPr/>
        </p:nvCxnSpPr>
        <p:spPr>
          <a:xfrm>
            <a:off x="1863090" y="2113958"/>
            <a:ext cx="0" cy="375908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8E5BF9D2-894D-AEA7-A019-37752CAEF524}"/>
              </a:ext>
            </a:extLst>
          </p:cNvPr>
          <p:cNvCxnSpPr>
            <a:cxnSpLocks/>
          </p:cNvCxnSpPr>
          <p:nvPr/>
        </p:nvCxnSpPr>
        <p:spPr>
          <a:xfrm>
            <a:off x="5203190" y="2113958"/>
            <a:ext cx="0" cy="375908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DDE9D2BE-E770-DE07-D480-1C32794DDE43}"/>
              </a:ext>
            </a:extLst>
          </p:cNvPr>
          <p:cNvCxnSpPr>
            <a:cxnSpLocks/>
          </p:cNvCxnSpPr>
          <p:nvPr/>
        </p:nvCxnSpPr>
        <p:spPr>
          <a:xfrm>
            <a:off x="8517890" y="2113958"/>
            <a:ext cx="0" cy="375908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368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8801ADC-F148-9184-9E47-B4A071026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2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168331F-72F4-2FB6-85E4-927327C14429}"/>
              </a:ext>
            </a:extLst>
          </p:cNvPr>
          <p:cNvSpPr txBox="1"/>
          <p:nvPr/>
        </p:nvSpPr>
        <p:spPr>
          <a:xfrm>
            <a:off x="1268818" y="2291605"/>
            <a:ext cx="9654363" cy="2274790"/>
          </a:xfrm>
          <a:prstGeom prst="rect">
            <a:avLst/>
          </a:prstGeom>
          <a:noFill/>
          <a:ln w="38100">
            <a:solidFill>
              <a:srgbClr val="CE1517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endParaRPr lang="it-IT" sz="3600" b="1" dirty="0"/>
          </a:p>
          <a:p>
            <a:pPr algn="ctr">
              <a:lnSpc>
                <a:spcPct val="130000"/>
              </a:lnSpc>
            </a:pPr>
            <a:r>
              <a:rPr lang="it-IT" sz="4000" b="1" dirty="0"/>
              <a:t>BIOLOGICO</a:t>
            </a:r>
            <a:r>
              <a:rPr lang="it-IT" sz="4000" b="1"/>
              <a:t>: VENETO MAGLIA NERA</a:t>
            </a:r>
            <a:endParaRPr lang="it-IT" sz="4000" b="1" dirty="0"/>
          </a:p>
          <a:p>
            <a:pPr algn="ctr">
              <a:lnSpc>
                <a:spcPct val="130000"/>
              </a:lnSpc>
            </a:pP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3094857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7D820-F1C9-8A12-ADAF-9BD3FEB31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9B63BE6-1C77-9B1F-9429-0F9E1BB7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20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B3E121E-6D32-51F8-1FA9-847BDF4C3AD7}"/>
              </a:ext>
            </a:extLst>
          </p:cNvPr>
          <p:cNvSpPr txBox="1"/>
          <p:nvPr/>
        </p:nvSpPr>
        <p:spPr>
          <a:xfrm>
            <a:off x="716708" y="343511"/>
            <a:ext cx="1075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SUPERFICIE COLTIVATA A VIGNETO IN TUTTE LE PROVINCIE DEL VENETO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E85DB238-D754-10A4-7D76-879759464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70866"/>
              </p:ext>
            </p:extLst>
          </p:nvPr>
        </p:nvGraphicFramePr>
        <p:xfrm>
          <a:off x="0" y="1286951"/>
          <a:ext cx="12192001" cy="32345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3776">
                  <a:extLst>
                    <a:ext uri="{9D8B030D-6E8A-4147-A177-3AD203B41FA5}">
                      <a16:colId xmlns:a16="http://schemas.microsoft.com/office/drawing/2014/main" val="3647293343"/>
                    </a:ext>
                  </a:extLst>
                </a:gridCol>
                <a:gridCol w="456054">
                  <a:extLst>
                    <a:ext uri="{9D8B030D-6E8A-4147-A177-3AD203B41FA5}">
                      <a16:colId xmlns:a16="http://schemas.microsoft.com/office/drawing/2014/main" val="1966309931"/>
                    </a:ext>
                  </a:extLst>
                </a:gridCol>
                <a:gridCol w="979571">
                  <a:extLst>
                    <a:ext uri="{9D8B030D-6E8A-4147-A177-3AD203B41FA5}">
                      <a16:colId xmlns:a16="http://schemas.microsoft.com/office/drawing/2014/main" val="4196426994"/>
                    </a:ext>
                  </a:extLst>
                </a:gridCol>
                <a:gridCol w="636855">
                  <a:extLst>
                    <a:ext uri="{9D8B030D-6E8A-4147-A177-3AD203B41FA5}">
                      <a16:colId xmlns:a16="http://schemas.microsoft.com/office/drawing/2014/main" val="1593805719"/>
                    </a:ext>
                  </a:extLst>
                </a:gridCol>
                <a:gridCol w="979571">
                  <a:extLst>
                    <a:ext uri="{9D8B030D-6E8A-4147-A177-3AD203B41FA5}">
                      <a16:colId xmlns:a16="http://schemas.microsoft.com/office/drawing/2014/main" val="3261874777"/>
                    </a:ext>
                  </a:extLst>
                </a:gridCol>
                <a:gridCol w="456054">
                  <a:extLst>
                    <a:ext uri="{9D8B030D-6E8A-4147-A177-3AD203B41FA5}">
                      <a16:colId xmlns:a16="http://schemas.microsoft.com/office/drawing/2014/main" val="4167839052"/>
                    </a:ext>
                  </a:extLst>
                </a:gridCol>
                <a:gridCol w="979571">
                  <a:extLst>
                    <a:ext uri="{9D8B030D-6E8A-4147-A177-3AD203B41FA5}">
                      <a16:colId xmlns:a16="http://schemas.microsoft.com/office/drawing/2014/main" val="249011455"/>
                    </a:ext>
                  </a:extLst>
                </a:gridCol>
                <a:gridCol w="758290">
                  <a:extLst>
                    <a:ext uri="{9D8B030D-6E8A-4147-A177-3AD203B41FA5}">
                      <a16:colId xmlns:a16="http://schemas.microsoft.com/office/drawing/2014/main" val="3439694691"/>
                    </a:ext>
                  </a:extLst>
                </a:gridCol>
                <a:gridCol w="979571">
                  <a:extLst>
                    <a:ext uri="{9D8B030D-6E8A-4147-A177-3AD203B41FA5}">
                      <a16:colId xmlns:a16="http://schemas.microsoft.com/office/drawing/2014/main" val="543187584"/>
                    </a:ext>
                  </a:extLst>
                </a:gridCol>
                <a:gridCol w="758290">
                  <a:extLst>
                    <a:ext uri="{9D8B030D-6E8A-4147-A177-3AD203B41FA5}">
                      <a16:colId xmlns:a16="http://schemas.microsoft.com/office/drawing/2014/main" val="2671077918"/>
                    </a:ext>
                  </a:extLst>
                </a:gridCol>
                <a:gridCol w="979571">
                  <a:extLst>
                    <a:ext uri="{9D8B030D-6E8A-4147-A177-3AD203B41FA5}">
                      <a16:colId xmlns:a16="http://schemas.microsoft.com/office/drawing/2014/main" val="1083064728"/>
                    </a:ext>
                  </a:extLst>
                </a:gridCol>
                <a:gridCol w="636855">
                  <a:extLst>
                    <a:ext uri="{9D8B030D-6E8A-4147-A177-3AD203B41FA5}">
                      <a16:colId xmlns:a16="http://schemas.microsoft.com/office/drawing/2014/main" val="4112367296"/>
                    </a:ext>
                  </a:extLst>
                </a:gridCol>
                <a:gridCol w="979571">
                  <a:extLst>
                    <a:ext uri="{9D8B030D-6E8A-4147-A177-3AD203B41FA5}">
                      <a16:colId xmlns:a16="http://schemas.microsoft.com/office/drawing/2014/main" val="3018649103"/>
                    </a:ext>
                  </a:extLst>
                </a:gridCol>
                <a:gridCol w="758290">
                  <a:extLst>
                    <a:ext uri="{9D8B030D-6E8A-4147-A177-3AD203B41FA5}">
                      <a16:colId xmlns:a16="http://schemas.microsoft.com/office/drawing/2014/main" val="1672529275"/>
                    </a:ext>
                  </a:extLst>
                </a:gridCol>
                <a:gridCol w="1030111">
                  <a:extLst>
                    <a:ext uri="{9D8B030D-6E8A-4147-A177-3AD203B41FA5}">
                      <a16:colId xmlns:a16="http://schemas.microsoft.com/office/drawing/2014/main" val="2525008854"/>
                    </a:ext>
                  </a:extLst>
                </a:gridCol>
              </a:tblGrid>
              <a:tr h="385740">
                <a:tc>
                  <a:txBody>
                    <a:bodyPr/>
                    <a:lstStyle/>
                    <a:p>
                      <a:pPr algn="l" fontAlgn="t"/>
                      <a:endParaRPr lang="it-IT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it-IT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it-IT" sz="2400" b="1" u="none" strike="noStrike" dirty="0">
                          <a:effectLst/>
                          <a:latin typeface="+mn-lt"/>
                        </a:rPr>
                        <a:t>Provincia di </a:t>
                      </a:r>
                    </a:p>
                    <a:p>
                      <a:pPr algn="ctr" fontAlgn="t"/>
                      <a:r>
                        <a:rPr lang="it-IT" sz="2400" b="1" u="none" strike="noStrike" dirty="0">
                          <a:effectLst/>
                          <a:latin typeface="+mn-lt"/>
                        </a:rPr>
                        <a:t>Belluno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u="none" strike="noStrike" dirty="0">
                          <a:effectLst/>
                          <a:latin typeface="+mn-lt"/>
                        </a:rPr>
                        <a:t>Provincia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u="none" strike="noStrike" dirty="0">
                          <a:effectLst/>
                          <a:latin typeface="+mn-lt"/>
                        </a:rPr>
                        <a:t>di </a:t>
                      </a:r>
                    </a:p>
                    <a:p>
                      <a:pPr algn="ctr" fontAlgn="t"/>
                      <a:r>
                        <a:rPr lang="it-IT" sz="2400" b="1" u="none" strike="noStrike" dirty="0">
                          <a:effectLst/>
                          <a:latin typeface="+mn-lt"/>
                        </a:rPr>
                        <a:t>Padova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u="none" strike="noStrike" dirty="0">
                          <a:effectLst/>
                          <a:latin typeface="+mn-lt"/>
                        </a:rPr>
                        <a:t>Provincia di </a:t>
                      </a:r>
                    </a:p>
                    <a:p>
                      <a:pPr algn="ctr" fontAlgn="t"/>
                      <a:r>
                        <a:rPr lang="it-IT" sz="2400" b="1" u="none" strike="noStrike" dirty="0">
                          <a:effectLst/>
                          <a:latin typeface="+mn-lt"/>
                        </a:rPr>
                        <a:t>Rovigo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u="none" strike="noStrike" dirty="0">
                          <a:effectLst/>
                          <a:latin typeface="+mn-lt"/>
                        </a:rPr>
                        <a:t>Provincia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u="none" strike="noStrike" dirty="0">
                          <a:effectLst/>
                          <a:latin typeface="+mn-lt"/>
                        </a:rPr>
                        <a:t>di </a:t>
                      </a:r>
                    </a:p>
                    <a:p>
                      <a:pPr algn="ctr" fontAlgn="t"/>
                      <a:r>
                        <a:rPr lang="it-IT" sz="2400" b="1" u="none" strike="noStrike" dirty="0">
                          <a:effectLst/>
                          <a:latin typeface="+mn-lt"/>
                        </a:rPr>
                        <a:t>Treviso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u="none" strike="noStrike" dirty="0">
                          <a:effectLst/>
                          <a:latin typeface="+mn-lt"/>
                        </a:rPr>
                        <a:t>Provincia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u="none" strike="noStrike" dirty="0">
                          <a:effectLst/>
                          <a:latin typeface="+mn-lt"/>
                        </a:rPr>
                        <a:t>di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u="none" strike="noStrike" dirty="0">
                          <a:effectLst/>
                          <a:latin typeface="+mn-lt"/>
                        </a:rPr>
                        <a:t>Venezia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u="none" strike="noStrike" dirty="0">
                          <a:effectLst/>
                          <a:latin typeface="+mn-lt"/>
                        </a:rPr>
                        <a:t>Provincia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u="none" strike="noStrike" dirty="0">
                          <a:effectLst/>
                          <a:latin typeface="+mn-lt"/>
                        </a:rPr>
                        <a:t>di </a:t>
                      </a:r>
                    </a:p>
                    <a:p>
                      <a:pPr algn="ctr" fontAlgn="t"/>
                      <a:r>
                        <a:rPr lang="it-IT" sz="2400" b="1" u="none" strike="noStrike" dirty="0">
                          <a:effectLst/>
                          <a:latin typeface="+mn-lt"/>
                        </a:rPr>
                        <a:t>Vicenza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u="none" strike="noStrike" dirty="0">
                          <a:effectLst/>
                          <a:latin typeface="+mn-lt"/>
                        </a:rPr>
                        <a:t>Provincia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u="none" strike="noStrike" dirty="0">
                          <a:effectLst/>
                          <a:latin typeface="+mn-lt"/>
                        </a:rPr>
                        <a:t>di </a:t>
                      </a:r>
                    </a:p>
                    <a:p>
                      <a:pPr algn="ctr" fontAlgn="t"/>
                      <a:r>
                        <a:rPr lang="it-IT" sz="2400" b="1" u="none" strike="noStrike" dirty="0">
                          <a:effectLst/>
                          <a:latin typeface="+mn-lt"/>
                        </a:rPr>
                        <a:t>Verona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582521"/>
                  </a:ext>
                </a:extLst>
              </a:tr>
              <a:tr h="737134">
                <a:tc>
                  <a:txBody>
                    <a:bodyPr/>
                    <a:lstStyle/>
                    <a:p>
                      <a:pPr algn="ctr" fontAlgn="t"/>
                      <a:r>
                        <a:rPr lang="it-IT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ANNO</a:t>
                      </a:r>
                      <a:endParaRPr lang="it-IT" sz="4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latin typeface="+mn-lt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>
                          <a:latin typeface="+mn-lt"/>
                        </a:rPr>
                        <a:t>aumento</a:t>
                      </a:r>
                      <a:endParaRPr lang="it-IT" sz="2000" b="1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latin typeface="+mn-lt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>
                          <a:latin typeface="+mn-lt"/>
                        </a:rPr>
                        <a:t>aumento</a:t>
                      </a:r>
                      <a:endParaRPr lang="it-IT" sz="2000" b="1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latin typeface="+mn-lt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>
                          <a:latin typeface="+mn-lt"/>
                        </a:rPr>
                        <a:t>aumento</a:t>
                      </a:r>
                      <a:endParaRPr lang="it-IT" sz="2000" b="1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latin typeface="+mn-lt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>
                          <a:latin typeface="+mn-lt"/>
                        </a:rPr>
                        <a:t>aumento</a:t>
                      </a:r>
                      <a:endParaRPr lang="it-IT" sz="2000" b="1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latin typeface="+mn-lt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>
                          <a:latin typeface="+mn-lt"/>
                        </a:rPr>
                        <a:t>aumento</a:t>
                      </a:r>
                      <a:endParaRPr lang="it-IT" sz="2000" b="1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latin typeface="+mn-lt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>
                          <a:latin typeface="+mn-lt"/>
                        </a:rPr>
                        <a:t>aumento</a:t>
                      </a:r>
                      <a:endParaRPr lang="it-IT" sz="2000" b="1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latin typeface="+mn-lt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>
                          <a:latin typeface="+mn-lt"/>
                        </a:rPr>
                        <a:t>aumento</a:t>
                      </a:r>
                      <a:endParaRPr lang="it-IT" sz="2000" b="1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042041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1" u="none" strike="noStrike" dirty="0">
                          <a:effectLst/>
                          <a:latin typeface="+mn-lt"/>
                        </a:rPr>
                        <a:t>2023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u="none" strike="noStrike" dirty="0">
                          <a:effectLst/>
                          <a:latin typeface="+mn-lt"/>
                        </a:rPr>
                        <a:t>297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u="none" strike="noStrike" dirty="0">
                          <a:effectLst/>
                          <a:latin typeface="+mn-lt"/>
                        </a:rPr>
                        <a:t>8.346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u="none" strike="noStrike" dirty="0">
                          <a:effectLst/>
                          <a:latin typeface="+mn-lt"/>
                        </a:rPr>
                        <a:t>286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u="none" strike="noStrike" dirty="0">
                          <a:effectLst/>
                          <a:latin typeface="+mn-lt"/>
                        </a:rPr>
                        <a:t>43.240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u="none" strike="noStrike" dirty="0">
                          <a:effectLst/>
                          <a:latin typeface="+mn-lt"/>
                        </a:rPr>
                        <a:t>10.521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u="none" strike="noStrike" dirty="0">
                          <a:effectLst/>
                          <a:latin typeface="+mn-lt"/>
                        </a:rPr>
                        <a:t>8.096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u="none" strike="noStrike" dirty="0">
                          <a:effectLst/>
                          <a:latin typeface="+mn-lt"/>
                        </a:rPr>
                        <a:t>30.390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701827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1" u="none" strike="noStrike" dirty="0"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u="none" strike="noStrike" dirty="0">
                          <a:effectLst/>
                          <a:latin typeface="+mn-lt"/>
                        </a:rPr>
                        <a:t>308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u="none" strike="noStrike" dirty="0">
                          <a:effectLst/>
                          <a:latin typeface="+mn-lt"/>
                        </a:rPr>
                        <a:t>8.510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u="none" strike="noStrike" dirty="0">
                          <a:effectLst/>
                          <a:latin typeface="+mn-lt"/>
                        </a:rPr>
                        <a:t>285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- 0,3%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u="none" strike="noStrike" dirty="0">
                          <a:effectLst/>
                          <a:latin typeface="+mn-lt"/>
                        </a:rPr>
                        <a:t>44.788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+ 3,5%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u="none" strike="noStrike" dirty="0">
                          <a:effectLst/>
                          <a:latin typeface="+mn-lt"/>
                        </a:rPr>
                        <a:t>10.803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+ 2,7%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u="none" strike="noStrike" dirty="0">
                          <a:effectLst/>
                          <a:latin typeface="+mn-lt"/>
                        </a:rPr>
                        <a:t>8.318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+ 2,7%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u="none" strike="noStrike" dirty="0">
                          <a:effectLst/>
                          <a:latin typeface="+mn-lt"/>
                        </a:rPr>
                        <a:t>30.491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+ 0,3%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037696"/>
                  </a:ext>
                </a:extLst>
              </a:tr>
            </a:tbl>
          </a:graphicData>
        </a:graphic>
      </p:graphicFrame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80C8024B-8ED1-795C-8178-2EC3BAE9C732}"/>
              </a:ext>
            </a:extLst>
          </p:cNvPr>
          <p:cNvCxnSpPr/>
          <p:nvPr/>
        </p:nvCxnSpPr>
        <p:spPr>
          <a:xfrm>
            <a:off x="809625" y="1286951"/>
            <a:ext cx="0" cy="29907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9B80064D-360B-255C-3AD3-F9F7E5D1BAB5}"/>
              </a:ext>
            </a:extLst>
          </p:cNvPr>
          <p:cNvCxnSpPr/>
          <p:nvPr/>
        </p:nvCxnSpPr>
        <p:spPr>
          <a:xfrm>
            <a:off x="2247900" y="1286951"/>
            <a:ext cx="0" cy="29907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2109ADF9-2CA1-8F27-96C7-9AA45B8D9677}"/>
              </a:ext>
            </a:extLst>
          </p:cNvPr>
          <p:cNvCxnSpPr/>
          <p:nvPr/>
        </p:nvCxnSpPr>
        <p:spPr>
          <a:xfrm>
            <a:off x="3857625" y="1286951"/>
            <a:ext cx="0" cy="29907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3F7568F0-52C1-34F0-4A89-752EB6ADD630}"/>
              </a:ext>
            </a:extLst>
          </p:cNvPr>
          <p:cNvCxnSpPr/>
          <p:nvPr/>
        </p:nvCxnSpPr>
        <p:spPr>
          <a:xfrm>
            <a:off x="5299075" y="1286951"/>
            <a:ext cx="0" cy="29907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E2B0DD54-6567-57DC-0C02-D4C6AE30AD78}"/>
              </a:ext>
            </a:extLst>
          </p:cNvPr>
          <p:cNvCxnSpPr/>
          <p:nvPr/>
        </p:nvCxnSpPr>
        <p:spPr>
          <a:xfrm>
            <a:off x="7038975" y="1286951"/>
            <a:ext cx="0" cy="29907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80E410AD-C605-5978-FD96-7E13D8826713}"/>
              </a:ext>
            </a:extLst>
          </p:cNvPr>
          <p:cNvCxnSpPr/>
          <p:nvPr/>
        </p:nvCxnSpPr>
        <p:spPr>
          <a:xfrm>
            <a:off x="8782050" y="1286951"/>
            <a:ext cx="0" cy="29907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6A20ADB5-AD5F-53BD-58AA-D2BE17CDC0C3}"/>
              </a:ext>
            </a:extLst>
          </p:cNvPr>
          <p:cNvCxnSpPr/>
          <p:nvPr/>
        </p:nvCxnSpPr>
        <p:spPr>
          <a:xfrm>
            <a:off x="10401300" y="1286951"/>
            <a:ext cx="0" cy="29907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095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C1B89-64B8-3254-6DA3-FBF146987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47E9DB9-00CE-123A-2B1B-C9D01D33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21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7D5B7C8-9608-C864-06CA-CCA88425ACC8}"/>
              </a:ext>
            </a:extLst>
          </p:cNvPr>
          <p:cNvSpPr txBox="1"/>
          <p:nvPr/>
        </p:nvSpPr>
        <p:spPr>
          <a:xfrm>
            <a:off x="718185" y="2978267"/>
            <a:ext cx="10755630" cy="901465"/>
          </a:xfrm>
          <a:prstGeom prst="rect">
            <a:avLst/>
          </a:prstGeom>
          <a:noFill/>
          <a:ln w="38100">
            <a:solidFill>
              <a:srgbClr val="CE1517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4400" b="1" dirty="0"/>
              <a:t>QUANTITÀ DI PESTICIDI VENDUTI IN VENETO</a:t>
            </a:r>
          </a:p>
        </p:txBody>
      </p:sp>
    </p:spTree>
    <p:extLst>
      <p:ext uri="{BB962C8B-B14F-4D97-AF65-F5344CB8AC3E}">
        <p14:creationId xmlns:p14="http://schemas.microsoft.com/office/powerpoint/2010/main" val="435167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901D9-F776-3AD1-A9F2-466672E52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7A58A9B-1F0B-D94E-0AD4-00727DB6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22</a:t>
            </a:fld>
            <a:endParaRPr lang="it-IT"/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F71AFC9C-3B52-7071-983D-1BEC972BB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820150"/>
              </p:ext>
            </p:extLst>
          </p:nvPr>
        </p:nvGraphicFramePr>
        <p:xfrm>
          <a:off x="178421" y="1503439"/>
          <a:ext cx="11887197" cy="451090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98171">
                  <a:extLst>
                    <a:ext uri="{9D8B030D-6E8A-4147-A177-3AD203B41FA5}">
                      <a16:colId xmlns:a16="http://schemas.microsoft.com/office/drawing/2014/main" val="680224170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3955238238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1628262021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2099606456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1193665109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1490429260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664977349"/>
                    </a:ext>
                  </a:extLst>
                </a:gridCol>
              </a:tblGrid>
              <a:tr h="751817">
                <a:tc>
                  <a:txBody>
                    <a:bodyPr/>
                    <a:lstStyle/>
                    <a:p>
                      <a:endParaRPr lang="it-IT" sz="24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VENETO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sz="2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/>
                        <a:t>PROVINCIA DI TREVISO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/>
                        <a:t>PROVINCIA DI VERONA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0139670"/>
                  </a:ext>
                </a:extLst>
              </a:tr>
              <a:tr h="7518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/>
                        <a:t>ANNO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/>
                        <a:t>Kg/abitante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/>
                        <a:t>Kg/abitante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/>
                        <a:t>Kg/abitante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7442183"/>
                  </a:ext>
                </a:extLst>
              </a:tr>
              <a:tr h="751817">
                <a:tc>
                  <a:txBody>
                    <a:bodyPr/>
                    <a:lstStyle/>
                    <a:p>
                      <a:r>
                        <a:rPr lang="it-IT" sz="2400" b="1" dirty="0"/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14.775.851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3,03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3.266.876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3,71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5.631.372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6,21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0692214"/>
                  </a:ext>
                </a:extLst>
              </a:tr>
              <a:tr h="751817">
                <a:tc>
                  <a:txBody>
                    <a:bodyPr/>
                    <a:lstStyle/>
                    <a:p>
                      <a:r>
                        <a:rPr lang="it-IT" sz="2400" b="1" dirty="0"/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15.964.189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3600" b="1" dirty="0"/>
                        <a:t>3,29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4.749.309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3600" b="1" dirty="0"/>
                        <a:t>5,40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6.245.144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3600" b="1" dirty="0"/>
                        <a:t>6,75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9418417"/>
                  </a:ext>
                </a:extLst>
              </a:tr>
              <a:tr h="751817">
                <a:tc>
                  <a:txBody>
                    <a:bodyPr/>
                    <a:lstStyle/>
                    <a:p>
                      <a:r>
                        <a:rPr lang="el-GR" sz="4000" b="0" kern="1200" dirty="0">
                          <a:solidFill>
                            <a:srgbClr val="FF0000"/>
                          </a:solidFill>
                          <a:effectLst/>
                        </a:rPr>
                        <a:t>Δ</a:t>
                      </a:r>
                      <a:r>
                        <a:rPr lang="it-IT" sz="3600" b="0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it-IT" sz="2800" b="1" kern="1200" dirty="0">
                          <a:solidFill>
                            <a:srgbClr val="FF0000"/>
                          </a:solidFill>
                          <a:effectLst/>
                        </a:rPr>
                        <a:t>Kg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>
                          <a:solidFill>
                            <a:srgbClr val="FF0000"/>
                          </a:solidFill>
                        </a:rPr>
                        <a:t>+ 1.188.338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>
                          <a:solidFill>
                            <a:srgbClr val="FF0000"/>
                          </a:solidFill>
                        </a:rPr>
                        <a:t>+ 1.482.433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>
                          <a:solidFill>
                            <a:srgbClr val="FF0000"/>
                          </a:solidFill>
                        </a:rPr>
                        <a:t>+ 613.772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9285641"/>
                  </a:ext>
                </a:extLst>
              </a:tr>
              <a:tr h="751817">
                <a:tc>
                  <a:txBody>
                    <a:bodyPr/>
                    <a:lstStyle/>
                    <a:p>
                      <a:r>
                        <a:rPr lang="el-GR" sz="4000" b="0" kern="1200" dirty="0">
                          <a:solidFill>
                            <a:srgbClr val="FF0000"/>
                          </a:solidFill>
                          <a:effectLst/>
                        </a:rPr>
                        <a:t>Δ</a:t>
                      </a:r>
                      <a:r>
                        <a:rPr lang="it-IT" sz="3200" b="1" kern="1200" dirty="0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>
                          <a:solidFill>
                            <a:srgbClr val="FF0000"/>
                          </a:solidFill>
                        </a:rPr>
                        <a:t>+ 8%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>
                          <a:solidFill>
                            <a:srgbClr val="FF0000"/>
                          </a:solidFill>
                        </a:rPr>
                        <a:t>+ 45%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>
                          <a:solidFill>
                            <a:srgbClr val="FF0000"/>
                          </a:solidFill>
                        </a:rPr>
                        <a:t>+ 11%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0849617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A8995340-4B59-E247-A0F8-2F9318A160CA}"/>
              </a:ext>
            </a:extLst>
          </p:cNvPr>
          <p:cNvSpPr txBox="1"/>
          <p:nvPr/>
        </p:nvSpPr>
        <p:spPr>
          <a:xfrm>
            <a:off x="1367170" y="547605"/>
            <a:ext cx="9509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QUANTITÀ PESTICIDI VENDUTA IN VENETO IN Kg</a:t>
            </a:r>
          </a:p>
          <a:p>
            <a:pPr algn="ctr"/>
            <a:r>
              <a:rPr lang="it-IT" sz="2800" b="1" dirty="0"/>
              <a:t>CONFRONTO TRA IL 2012 E 2023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178F4F2A-3A98-9BD7-6485-D04D90AF4135}"/>
              </a:ext>
            </a:extLst>
          </p:cNvPr>
          <p:cNvCxnSpPr/>
          <p:nvPr/>
        </p:nvCxnSpPr>
        <p:spPr>
          <a:xfrm>
            <a:off x="1863090" y="1501712"/>
            <a:ext cx="0" cy="451262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909C6097-211D-E56D-DFB5-1BE2D33F9B37}"/>
              </a:ext>
            </a:extLst>
          </p:cNvPr>
          <p:cNvCxnSpPr/>
          <p:nvPr/>
        </p:nvCxnSpPr>
        <p:spPr>
          <a:xfrm>
            <a:off x="5273040" y="1494092"/>
            <a:ext cx="0" cy="451262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AFE6CD2F-362E-06E4-5F9C-50FB51C76151}"/>
              </a:ext>
            </a:extLst>
          </p:cNvPr>
          <p:cNvCxnSpPr/>
          <p:nvPr/>
        </p:nvCxnSpPr>
        <p:spPr>
          <a:xfrm>
            <a:off x="8667750" y="1501712"/>
            <a:ext cx="0" cy="451262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847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AFC4-CF61-0D70-659F-65C38D19F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E3053AE-F227-12F8-8377-91CDC502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23</a:t>
            </a:fld>
            <a:endParaRPr lang="it-IT"/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238904AC-4667-7BE8-FAE5-3125C4636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384007"/>
              </p:ext>
            </p:extLst>
          </p:nvPr>
        </p:nvGraphicFramePr>
        <p:xfrm>
          <a:off x="178421" y="1503439"/>
          <a:ext cx="11887197" cy="451090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98171">
                  <a:extLst>
                    <a:ext uri="{9D8B030D-6E8A-4147-A177-3AD203B41FA5}">
                      <a16:colId xmlns:a16="http://schemas.microsoft.com/office/drawing/2014/main" val="680224170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3955238238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1628262021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2099606456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1193665109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1490429260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664977349"/>
                    </a:ext>
                  </a:extLst>
                </a:gridCol>
              </a:tblGrid>
              <a:tr h="751817">
                <a:tc>
                  <a:txBody>
                    <a:bodyPr/>
                    <a:lstStyle/>
                    <a:p>
                      <a:endParaRPr lang="it-IT" sz="24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VENETO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sz="2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/>
                        <a:t>PROVINCIA DI TREVISO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/>
                        <a:t>PROVINCIA DI VERONA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0139670"/>
                  </a:ext>
                </a:extLst>
              </a:tr>
              <a:tr h="7518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/>
                        <a:t>ANNO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/>
                        <a:t>Kg/abitante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/>
                        <a:t>Kg/abitante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/>
                        <a:t>Kg/abitante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7442183"/>
                  </a:ext>
                </a:extLst>
              </a:tr>
              <a:tr h="751817">
                <a:tc>
                  <a:txBody>
                    <a:bodyPr/>
                    <a:lstStyle/>
                    <a:p>
                      <a:r>
                        <a:rPr lang="it-IT" sz="2400" b="1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13.304.833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2,74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3.657.505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4,17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5.199.852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5,53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0692214"/>
                  </a:ext>
                </a:extLst>
              </a:tr>
              <a:tr h="751817">
                <a:tc>
                  <a:txBody>
                    <a:bodyPr/>
                    <a:lstStyle/>
                    <a:p>
                      <a:r>
                        <a:rPr lang="it-IT" sz="2400" b="1" dirty="0"/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15.964.189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3600" b="1" dirty="0"/>
                        <a:t>3,29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4.749.309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3600" b="1" dirty="0"/>
                        <a:t>5,40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6.245.144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3600" b="1" dirty="0"/>
                        <a:t>6,75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9418417"/>
                  </a:ext>
                </a:extLst>
              </a:tr>
              <a:tr h="751817">
                <a:tc>
                  <a:txBody>
                    <a:bodyPr/>
                    <a:lstStyle/>
                    <a:p>
                      <a:r>
                        <a:rPr lang="el-GR" sz="4000" b="0" kern="1200" dirty="0">
                          <a:solidFill>
                            <a:srgbClr val="CE1517"/>
                          </a:solidFill>
                          <a:effectLst/>
                        </a:rPr>
                        <a:t>Δ</a:t>
                      </a:r>
                      <a:r>
                        <a:rPr lang="it-IT" sz="3600" b="0" kern="1200" dirty="0">
                          <a:solidFill>
                            <a:srgbClr val="CE1517"/>
                          </a:solidFill>
                          <a:effectLst/>
                        </a:rPr>
                        <a:t> </a:t>
                      </a:r>
                      <a:r>
                        <a:rPr lang="it-IT" sz="2800" b="1" kern="1200" dirty="0">
                          <a:solidFill>
                            <a:srgbClr val="CE1517"/>
                          </a:solidFill>
                          <a:effectLst/>
                        </a:rPr>
                        <a:t>Kg</a:t>
                      </a:r>
                      <a:endParaRPr lang="it-IT" sz="2400" b="1" dirty="0">
                        <a:solidFill>
                          <a:srgbClr val="CE151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>
                          <a:solidFill>
                            <a:srgbClr val="CE1517"/>
                          </a:solidFill>
                        </a:rPr>
                        <a:t>+ 2.659.356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2400" b="1" dirty="0">
                        <a:solidFill>
                          <a:srgbClr val="CE151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>
                          <a:solidFill>
                            <a:srgbClr val="CE1517"/>
                          </a:solidFill>
                        </a:rPr>
                        <a:t>+ 1.091.804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2400" b="1" dirty="0">
                        <a:solidFill>
                          <a:srgbClr val="CE151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>
                          <a:solidFill>
                            <a:srgbClr val="CE1517"/>
                          </a:solidFill>
                        </a:rPr>
                        <a:t>+ 613.772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2400" b="1" dirty="0">
                        <a:solidFill>
                          <a:srgbClr val="CE1517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9285641"/>
                  </a:ext>
                </a:extLst>
              </a:tr>
              <a:tr h="751817">
                <a:tc>
                  <a:txBody>
                    <a:bodyPr/>
                    <a:lstStyle/>
                    <a:p>
                      <a:r>
                        <a:rPr lang="el-GR" sz="4000" b="0" kern="1200" dirty="0">
                          <a:solidFill>
                            <a:srgbClr val="CE1517"/>
                          </a:solidFill>
                          <a:effectLst/>
                        </a:rPr>
                        <a:t>Δ</a:t>
                      </a:r>
                      <a:r>
                        <a:rPr lang="it-IT" sz="3200" b="1" kern="1200" dirty="0">
                          <a:solidFill>
                            <a:srgbClr val="CE1517"/>
                          </a:solidFill>
                          <a:effectLst/>
                        </a:rPr>
                        <a:t>%</a:t>
                      </a:r>
                      <a:endParaRPr lang="it-IT" sz="2400" b="1" dirty="0">
                        <a:solidFill>
                          <a:srgbClr val="CE151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>
                          <a:solidFill>
                            <a:srgbClr val="CE1517"/>
                          </a:solidFill>
                        </a:rPr>
                        <a:t>+ 20%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2400" b="1" dirty="0">
                        <a:solidFill>
                          <a:srgbClr val="CE151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>
                          <a:solidFill>
                            <a:srgbClr val="CE1517"/>
                          </a:solidFill>
                        </a:rPr>
                        <a:t>+ 30%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2400" b="1" dirty="0">
                        <a:solidFill>
                          <a:srgbClr val="CE151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>
                          <a:solidFill>
                            <a:srgbClr val="CE1517"/>
                          </a:solidFill>
                        </a:rPr>
                        <a:t>+ 20%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2400" b="1" dirty="0">
                        <a:solidFill>
                          <a:srgbClr val="CE1517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0849617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C62BF5-93E2-6D98-E9DC-D90E0328FDA3}"/>
              </a:ext>
            </a:extLst>
          </p:cNvPr>
          <p:cNvSpPr txBox="1"/>
          <p:nvPr/>
        </p:nvSpPr>
        <p:spPr>
          <a:xfrm>
            <a:off x="1367170" y="547605"/>
            <a:ext cx="9509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QUANTITÀ PESTICIDI VENDUTA IN VENETO IN Kg</a:t>
            </a:r>
          </a:p>
          <a:p>
            <a:pPr algn="ctr"/>
            <a:r>
              <a:rPr lang="it-IT" sz="2800" b="1" dirty="0"/>
              <a:t>IMPENNATA TRA IL 2022 E 2023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2BA50ED2-794D-21A2-3109-0584605ADE16}"/>
              </a:ext>
            </a:extLst>
          </p:cNvPr>
          <p:cNvCxnSpPr/>
          <p:nvPr/>
        </p:nvCxnSpPr>
        <p:spPr>
          <a:xfrm>
            <a:off x="1863090" y="1501712"/>
            <a:ext cx="0" cy="451262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1CBD37BD-B5F1-5AF2-5246-FBF6FCD8483B}"/>
              </a:ext>
            </a:extLst>
          </p:cNvPr>
          <p:cNvCxnSpPr/>
          <p:nvPr/>
        </p:nvCxnSpPr>
        <p:spPr>
          <a:xfrm>
            <a:off x="5273040" y="1494092"/>
            <a:ext cx="0" cy="451262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089941CF-F3DC-EE85-9E93-466666898D0A}"/>
              </a:ext>
            </a:extLst>
          </p:cNvPr>
          <p:cNvCxnSpPr/>
          <p:nvPr/>
        </p:nvCxnSpPr>
        <p:spPr>
          <a:xfrm>
            <a:off x="8667750" y="1501712"/>
            <a:ext cx="0" cy="451262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501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4E907-C54B-1794-CB1E-90CA3B053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33AB9A4-CBBA-05B1-CDB5-E964EA62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24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10CCCF1-E4B3-8492-64BD-DE6753DA5772}"/>
              </a:ext>
            </a:extLst>
          </p:cNvPr>
          <p:cNvSpPr txBox="1"/>
          <p:nvPr/>
        </p:nvSpPr>
        <p:spPr>
          <a:xfrm>
            <a:off x="718185" y="2538147"/>
            <a:ext cx="10755630" cy="1781706"/>
          </a:xfrm>
          <a:prstGeom prst="rect">
            <a:avLst/>
          </a:prstGeom>
          <a:noFill/>
          <a:ln w="38100">
            <a:solidFill>
              <a:srgbClr val="CE1517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4400" b="1" dirty="0"/>
              <a:t>I CONTROLLI SULL’USO DEI PESTICIDI</a:t>
            </a:r>
          </a:p>
          <a:p>
            <a:pPr algn="ctr">
              <a:lnSpc>
                <a:spcPct val="130000"/>
              </a:lnSpc>
            </a:pPr>
            <a:r>
              <a:rPr lang="it-IT" sz="4400" b="1" dirty="0"/>
              <a:t>IN CADUTA LIBERA</a:t>
            </a:r>
          </a:p>
        </p:txBody>
      </p:sp>
    </p:spTree>
    <p:extLst>
      <p:ext uri="{BB962C8B-B14F-4D97-AF65-F5344CB8AC3E}">
        <p14:creationId xmlns:p14="http://schemas.microsoft.com/office/powerpoint/2010/main" val="4043230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FDD53-C428-B77C-8EDB-6405F4470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F0A39D6-9429-9CD4-48AF-E63730220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960D-5CEE-47BF-9FD2-F0ABE40397DA}" type="slidenum">
              <a:rPr lang="it-IT" smtClean="0"/>
              <a:t>25</a:t>
            </a:fld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DA0C4C4-038A-D81B-4FCC-D525DDDA0801}"/>
              </a:ext>
            </a:extLst>
          </p:cNvPr>
          <p:cNvSpPr txBox="1"/>
          <p:nvPr/>
        </p:nvSpPr>
        <p:spPr>
          <a:xfrm>
            <a:off x="355599" y="1149267"/>
            <a:ext cx="11480801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ATTUAZIONE PIANO D’AZIONE NAZIONALE PER L’USO SOSTENIBILE DEI PRODOTTI FITOSANITARI (PESTICIDI)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3F54262-382B-D119-1DD5-9326E657D3DA}"/>
              </a:ext>
            </a:extLst>
          </p:cNvPr>
          <p:cNvSpPr txBox="1"/>
          <p:nvPr/>
        </p:nvSpPr>
        <p:spPr>
          <a:xfrm>
            <a:off x="355599" y="2789768"/>
            <a:ext cx="1148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b="1" dirty="0"/>
              <a:t>Informazioni relative ai controlli effettuati nel territorio per il commercio e impiego dei prodotti fitosanitari sulla base della programmazione nazionale e regionale fornite dalle ULSS 2 - Marca Trevigiana e ULSS 9 – Scaligera a seguito di un accesso agli atti.</a:t>
            </a:r>
          </a:p>
        </p:txBody>
      </p:sp>
    </p:spTree>
    <p:extLst>
      <p:ext uri="{BB962C8B-B14F-4D97-AF65-F5344CB8AC3E}">
        <p14:creationId xmlns:p14="http://schemas.microsoft.com/office/powerpoint/2010/main" val="1637812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79F4E-768F-F687-3DC7-9237B5248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C8E70211-3625-83A3-4A41-B1929F7BE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732823"/>
              </p:ext>
            </p:extLst>
          </p:nvPr>
        </p:nvGraphicFramePr>
        <p:xfrm>
          <a:off x="1593447" y="961221"/>
          <a:ext cx="9005103" cy="580736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01701">
                  <a:extLst>
                    <a:ext uri="{9D8B030D-6E8A-4147-A177-3AD203B41FA5}">
                      <a16:colId xmlns:a16="http://schemas.microsoft.com/office/drawing/2014/main" val="2517537418"/>
                    </a:ext>
                  </a:extLst>
                </a:gridCol>
                <a:gridCol w="3001701">
                  <a:extLst>
                    <a:ext uri="{9D8B030D-6E8A-4147-A177-3AD203B41FA5}">
                      <a16:colId xmlns:a16="http://schemas.microsoft.com/office/drawing/2014/main" val="351009959"/>
                    </a:ext>
                  </a:extLst>
                </a:gridCol>
                <a:gridCol w="3001701">
                  <a:extLst>
                    <a:ext uri="{9D8B030D-6E8A-4147-A177-3AD203B41FA5}">
                      <a16:colId xmlns:a16="http://schemas.microsoft.com/office/drawing/2014/main" val="3159103947"/>
                    </a:ext>
                  </a:extLst>
                </a:gridCol>
              </a:tblGrid>
              <a:tr h="580221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Anno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Numero controlli effettuati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dirty="0"/>
                        <a:t>Numero sanzioni comminate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3500361"/>
                  </a:ext>
                </a:extLst>
              </a:tr>
              <a:tr h="381928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178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177091"/>
                  </a:ext>
                </a:extLst>
              </a:tr>
              <a:tr h="381928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166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763778"/>
                  </a:ext>
                </a:extLst>
              </a:tr>
              <a:tr h="381928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321022"/>
                  </a:ext>
                </a:extLst>
              </a:tr>
              <a:tr h="381928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848415"/>
                  </a:ext>
                </a:extLst>
              </a:tr>
              <a:tr h="381928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893709"/>
                  </a:ext>
                </a:extLst>
              </a:tr>
              <a:tr h="381928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267812"/>
                  </a:ext>
                </a:extLst>
              </a:tr>
              <a:tr h="381928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409175"/>
                  </a:ext>
                </a:extLst>
              </a:tr>
              <a:tr h="381928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378219"/>
                  </a:ext>
                </a:extLst>
              </a:tr>
              <a:tr h="381928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996657"/>
                  </a:ext>
                </a:extLst>
              </a:tr>
              <a:tr h="381928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614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097872"/>
                  </a:ext>
                </a:extLst>
              </a:tr>
              <a:tr h="736575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Variazione  %</a:t>
                      </a:r>
                    </a:p>
                    <a:p>
                      <a:pPr algn="ctr"/>
                      <a:r>
                        <a:rPr lang="it-IT" sz="2400" b="1" dirty="0"/>
                        <a:t>dal 2014 al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/>
                        <a:t>- 83,7%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7044"/>
                  </a:ext>
                </a:extLst>
              </a:tr>
            </a:tbl>
          </a:graphicData>
        </a:graphic>
      </p:graphicFrame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8EB9C74-6BCC-9CC2-C40C-6CA77EDAC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2473" y="6448256"/>
            <a:ext cx="2743200" cy="365125"/>
          </a:xfrm>
        </p:spPr>
        <p:txBody>
          <a:bodyPr/>
          <a:lstStyle/>
          <a:p>
            <a:fld id="{4C5B92C6-8CF3-40DF-B794-184AB99932FC}" type="slidenum">
              <a:rPr lang="it-IT" smtClean="0"/>
              <a:t>26</a:t>
            </a:fld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3576947-AD8E-92D3-F1A5-C094641FE1AA}"/>
              </a:ext>
            </a:extLst>
          </p:cNvPr>
          <p:cNvSpPr txBox="1"/>
          <p:nvPr/>
        </p:nvSpPr>
        <p:spPr>
          <a:xfrm>
            <a:off x="298450" y="239715"/>
            <a:ext cx="11595100" cy="461665"/>
          </a:xfrm>
          <a:prstGeom prst="rect">
            <a:avLst/>
          </a:prstGeom>
          <a:noFill/>
          <a:ln w="38100">
            <a:solidFill>
              <a:srgbClr val="CE151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DATI FORNITI DALLA ULSS 2 – MARCA TREVIGIANA CON PROT. 57284 del 24/03/2023</a:t>
            </a:r>
          </a:p>
        </p:txBody>
      </p:sp>
    </p:spTree>
    <p:extLst>
      <p:ext uri="{BB962C8B-B14F-4D97-AF65-F5344CB8AC3E}">
        <p14:creationId xmlns:p14="http://schemas.microsoft.com/office/powerpoint/2010/main" val="2041145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6D59BBA-6518-F8AA-BD0D-2FA557BE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27</a:t>
            </a:fld>
            <a:endParaRPr lang="it-IT"/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72834CF8-60C5-0796-1A90-90142B6DFB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7594811"/>
              </p:ext>
            </p:extLst>
          </p:nvPr>
        </p:nvGraphicFramePr>
        <p:xfrm>
          <a:off x="1261326" y="719666"/>
          <a:ext cx="9669346" cy="6014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5CB71725-BC5C-17E0-531E-25054F6BACA0}"/>
              </a:ext>
            </a:extLst>
          </p:cNvPr>
          <p:cNvSpPr txBox="1"/>
          <p:nvPr/>
        </p:nvSpPr>
        <p:spPr>
          <a:xfrm>
            <a:off x="286214" y="123825"/>
            <a:ext cx="1161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ANDAMENTO</a:t>
            </a:r>
            <a:r>
              <a:rPr lang="en-US" sz="2400" b="1" baseline="0" dirty="0"/>
              <a:t> DEI CONTROLLI EFFETTUATI DALL’ULSS 2 – MARCA TREVIGIANA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50310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BC02A33-8E72-15AB-7140-E0B9CD625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2473" y="6448256"/>
            <a:ext cx="2743200" cy="365125"/>
          </a:xfrm>
        </p:spPr>
        <p:txBody>
          <a:bodyPr/>
          <a:lstStyle/>
          <a:p>
            <a:fld id="{4C5B92C6-8CF3-40DF-B794-184AB99932FC}" type="slidenum">
              <a:rPr lang="it-IT" smtClean="0"/>
              <a:t>28</a:t>
            </a:fld>
            <a:endParaRPr lang="it-IT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0F2AD9C8-516A-CB51-D82A-D2CB58D494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200831"/>
              </p:ext>
            </p:extLst>
          </p:nvPr>
        </p:nvGraphicFramePr>
        <p:xfrm>
          <a:off x="1593448" y="961221"/>
          <a:ext cx="9005103" cy="58521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01701">
                  <a:extLst>
                    <a:ext uri="{9D8B030D-6E8A-4147-A177-3AD203B41FA5}">
                      <a16:colId xmlns:a16="http://schemas.microsoft.com/office/drawing/2014/main" val="2517537418"/>
                    </a:ext>
                  </a:extLst>
                </a:gridCol>
                <a:gridCol w="3001701">
                  <a:extLst>
                    <a:ext uri="{9D8B030D-6E8A-4147-A177-3AD203B41FA5}">
                      <a16:colId xmlns:a16="http://schemas.microsoft.com/office/drawing/2014/main" val="351009959"/>
                    </a:ext>
                  </a:extLst>
                </a:gridCol>
                <a:gridCol w="3001701">
                  <a:extLst>
                    <a:ext uri="{9D8B030D-6E8A-4147-A177-3AD203B41FA5}">
                      <a16:colId xmlns:a16="http://schemas.microsoft.com/office/drawing/2014/main" val="3159103947"/>
                    </a:ext>
                  </a:extLst>
                </a:gridCol>
              </a:tblGrid>
              <a:tr h="655015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Anno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Numero controlli effettuati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dirty="0"/>
                        <a:t>Numero sanzioni comminate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3500361"/>
                  </a:ext>
                </a:extLst>
              </a:tr>
              <a:tr h="422063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191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177091"/>
                  </a:ext>
                </a:extLst>
              </a:tr>
              <a:tr h="422063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156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763778"/>
                  </a:ext>
                </a:extLst>
              </a:tr>
              <a:tr h="422063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321022"/>
                  </a:ext>
                </a:extLst>
              </a:tr>
              <a:tr h="422063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848415"/>
                  </a:ext>
                </a:extLst>
              </a:tr>
              <a:tr h="422063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893709"/>
                  </a:ext>
                </a:extLst>
              </a:tr>
              <a:tr h="422063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267812"/>
                  </a:ext>
                </a:extLst>
              </a:tr>
              <a:tr h="422063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409175"/>
                  </a:ext>
                </a:extLst>
              </a:tr>
              <a:tr h="422063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378219"/>
                  </a:ext>
                </a:extLst>
              </a:tr>
              <a:tr h="422063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996657"/>
                  </a:ext>
                </a:extLst>
              </a:tr>
              <a:tr h="422063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1.109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097872"/>
                  </a:ext>
                </a:extLst>
              </a:tr>
              <a:tr h="808601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Variazione  %</a:t>
                      </a:r>
                    </a:p>
                    <a:p>
                      <a:pPr algn="ctr"/>
                      <a:r>
                        <a:rPr lang="it-IT" sz="2400" b="1" dirty="0"/>
                        <a:t>dal 2014 al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/>
                        <a:t>-58%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7044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B171D4BE-66B1-D869-3E4D-697A986BA1BE}"/>
              </a:ext>
            </a:extLst>
          </p:cNvPr>
          <p:cNvSpPr txBox="1"/>
          <p:nvPr/>
        </p:nvSpPr>
        <p:spPr>
          <a:xfrm>
            <a:off x="298450" y="239715"/>
            <a:ext cx="11595100" cy="461665"/>
          </a:xfrm>
          <a:prstGeom prst="rect">
            <a:avLst/>
          </a:prstGeom>
          <a:noFill/>
          <a:ln w="38100">
            <a:solidFill>
              <a:srgbClr val="CE151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DATI FORNITI DALLA ULSS 9 – SCALIGERA CON PROT. 75904 del 17/04/2023</a:t>
            </a:r>
          </a:p>
        </p:txBody>
      </p:sp>
    </p:spTree>
    <p:extLst>
      <p:ext uri="{BB962C8B-B14F-4D97-AF65-F5344CB8AC3E}">
        <p14:creationId xmlns:p14="http://schemas.microsoft.com/office/powerpoint/2010/main" val="2515229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025E692-F198-33A8-6C85-3977C4DC6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29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06A5440-8211-C935-1A00-614ACB974BC3}"/>
              </a:ext>
            </a:extLst>
          </p:cNvPr>
          <p:cNvSpPr txBox="1"/>
          <p:nvPr/>
        </p:nvSpPr>
        <p:spPr>
          <a:xfrm>
            <a:off x="1268818" y="2291605"/>
            <a:ext cx="9654363" cy="2274790"/>
          </a:xfrm>
          <a:prstGeom prst="rect">
            <a:avLst/>
          </a:prstGeom>
          <a:noFill/>
          <a:ln w="38100">
            <a:solidFill>
              <a:srgbClr val="CE1517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endParaRPr lang="it-IT" sz="3600" b="1" dirty="0"/>
          </a:p>
          <a:p>
            <a:pPr algn="ctr">
              <a:lnSpc>
                <a:spcPct val="130000"/>
              </a:lnSpc>
            </a:pPr>
            <a:r>
              <a:rPr lang="it-IT" sz="4000" b="1" dirty="0"/>
              <a:t>I PESTICIDI E LA SALUTE DEI LAVORATORI</a:t>
            </a:r>
          </a:p>
          <a:p>
            <a:pPr algn="ctr">
              <a:lnSpc>
                <a:spcPct val="130000"/>
              </a:lnSpc>
            </a:pP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2603885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077B9ED-38B7-7A1A-1794-50C42039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3</a:t>
            </a:fld>
            <a:endParaRPr lang="it-IT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7F22C14B-36C3-5554-E5C6-D612856D8676}"/>
              </a:ext>
            </a:extLst>
          </p:cNvPr>
          <p:cNvGrpSpPr/>
          <p:nvPr/>
        </p:nvGrpSpPr>
        <p:grpSpPr>
          <a:xfrm>
            <a:off x="1295400" y="0"/>
            <a:ext cx="9601200" cy="6858000"/>
            <a:chOff x="1295400" y="0"/>
            <a:chExt cx="9601200" cy="6858000"/>
          </a:xfrm>
        </p:grpSpPr>
        <p:pic>
          <p:nvPicPr>
            <p:cNvPr id="12" name="Immagine 11" descr="Immagine che contiene testo, numero, Carattere, documento&#10;&#10;Il contenuto generato dall'IA potrebbe non essere corretto.">
              <a:extLst>
                <a:ext uri="{FF2B5EF4-FFF2-40B4-BE49-F238E27FC236}">
                  <a16:creationId xmlns:a16="http://schemas.microsoft.com/office/drawing/2014/main" id="{0545E82A-99F8-7F66-FB34-1B9B0C7B3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0"/>
              <a:ext cx="9601200" cy="6858000"/>
            </a:xfrm>
            <a:prstGeom prst="rect">
              <a:avLst/>
            </a:prstGeom>
          </p:spPr>
        </p:pic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C15B850B-05E2-4110-003E-924BA7AF288B}"/>
                </a:ext>
              </a:extLst>
            </p:cNvPr>
            <p:cNvSpPr/>
            <p:nvPr/>
          </p:nvSpPr>
          <p:spPr>
            <a:xfrm>
              <a:off x="1930400" y="0"/>
              <a:ext cx="1066800" cy="33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Rettangolo 4">
            <a:extLst>
              <a:ext uri="{FF2B5EF4-FFF2-40B4-BE49-F238E27FC236}">
                <a16:creationId xmlns:a16="http://schemas.microsoft.com/office/drawing/2014/main" id="{06FD3B99-2037-5613-FBB6-02E0529586D1}"/>
              </a:ext>
            </a:extLst>
          </p:cNvPr>
          <p:cNvSpPr/>
          <p:nvPr/>
        </p:nvSpPr>
        <p:spPr>
          <a:xfrm>
            <a:off x="1930400" y="2877015"/>
            <a:ext cx="7983034" cy="21187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289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0B89872D-87A8-81F4-A827-D142EB2AD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742245" y="554724"/>
            <a:ext cx="6858001" cy="5534527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14C49A83-0512-D58B-5EDC-C62551087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526595" y="2174677"/>
            <a:ext cx="2928919" cy="6164676"/>
          </a:xfrm>
          <a:prstGeom prst="rect">
            <a:avLst/>
          </a:prstGeom>
          <a:ln w="38100">
            <a:solidFill>
              <a:srgbClr val="CE1517"/>
            </a:solidFill>
          </a:ln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6C07DCA-098B-4C21-4CBE-76CEBFA5F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30</a:t>
            </a:fld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6BA2DA8-62CF-2918-8F4E-2C0449445A54}"/>
              </a:ext>
            </a:extLst>
          </p:cNvPr>
          <p:cNvSpPr txBox="1"/>
          <p:nvPr/>
        </p:nvSpPr>
        <p:spPr>
          <a:xfrm>
            <a:off x="6505957" y="1034561"/>
            <a:ext cx="4165600" cy="1107996"/>
          </a:xfrm>
          <a:prstGeom prst="rect">
            <a:avLst/>
          </a:prstGeom>
          <a:noFill/>
          <a:ln w="38100">
            <a:solidFill>
              <a:srgbClr val="CE151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highlight>
                  <a:srgbClr val="FFFF00"/>
                </a:highlight>
              </a:rPr>
              <a:t>AGENTE CAUSALE</a:t>
            </a:r>
          </a:p>
          <a:p>
            <a:pPr algn="just"/>
            <a:r>
              <a:rPr lang="it-IT" sz="2200" b="1" dirty="0">
                <a:highlight>
                  <a:srgbClr val="FFFF00"/>
                </a:highlight>
              </a:rPr>
              <a:t>Altre malattie degenerative del sistema nervoso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E90F2844-5322-9987-DFC8-C5108280E781}"/>
              </a:ext>
            </a:extLst>
          </p:cNvPr>
          <p:cNvCxnSpPr>
            <a:cxnSpLocks/>
          </p:cNvCxnSpPr>
          <p:nvPr/>
        </p:nvCxnSpPr>
        <p:spPr>
          <a:xfrm>
            <a:off x="1857022" y="577085"/>
            <a:ext cx="4648935" cy="5803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2EB3CFB6-7833-6DC7-47C5-231C301AF244}"/>
              </a:ext>
            </a:extLst>
          </p:cNvPr>
          <p:cNvCxnSpPr>
            <a:cxnSpLocks/>
          </p:cNvCxnSpPr>
          <p:nvPr/>
        </p:nvCxnSpPr>
        <p:spPr>
          <a:xfrm>
            <a:off x="2502351" y="752735"/>
            <a:ext cx="3886874" cy="18165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3FE0706-43B7-19FE-F17B-2ADE6A08F36E}"/>
              </a:ext>
            </a:extLst>
          </p:cNvPr>
          <p:cNvSpPr txBox="1"/>
          <p:nvPr/>
        </p:nvSpPr>
        <p:spPr>
          <a:xfrm>
            <a:off x="6505957" y="2296004"/>
            <a:ext cx="4165601" cy="769441"/>
          </a:xfrm>
          <a:prstGeom prst="rect">
            <a:avLst/>
          </a:prstGeom>
          <a:noFill/>
          <a:ln w="38100">
            <a:solidFill>
              <a:srgbClr val="CE1517"/>
            </a:solidFill>
          </a:ln>
        </p:spPr>
        <p:txBody>
          <a:bodyPr wrap="square" rtlCol="0">
            <a:spAutoFit/>
          </a:bodyPr>
          <a:lstStyle/>
          <a:p>
            <a:r>
              <a:rPr lang="it-IT" sz="2200" b="1" dirty="0" err="1">
                <a:highlight>
                  <a:srgbClr val="FFFF00"/>
                </a:highlight>
              </a:rPr>
              <a:t>Tiocarbammati</a:t>
            </a:r>
            <a:r>
              <a:rPr lang="it-IT" sz="2200" b="1" dirty="0">
                <a:highlight>
                  <a:srgbClr val="FFFF00"/>
                </a:highlight>
              </a:rPr>
              <a:t> e </a:t>
            </a:r>
            <a:r>
              <a:rPr lang="it-IT" sz="2200" b="1" dirty="0" err="1">
                <a:highlight>
                  <a:srgbClr val="FFFF00"/>
                </a:highlight>
              </a:rPr>
              <a:t>ditiocarbammati</a:t>
            </a:r>
            <a:r>
              <a:rPr lang="it-IT" sz="2200" b="1" dirty="0">
                <a:highlight>
                  <a:srgbClr val="FFFF00"/>
                </a:highlight>
              </a:rPr>
              <a:t> organici o inorganici non sostituiti</a:t>
            </a: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366F0434-0AA7-5C9E-2958-142F173DBC1D}"/>
              </a:ext>
            </a:extLst>
          </p:cNvPr>
          <p:cNvSpPr/>
          <p:nvPr/>
        </p:nvSpPr>
        <p:spPr>
          <a:xfrm>
            <a:off x="1027288" y="5846570"/>
            <a:ext cx="1659467" cy="814948"/>
          </a:xfrm>
          <a:prstGeom prst="ellipse">
            <a:avLst/>
          </a:prstGeom>
          <a:noFill/>
          <a:ln w="38100">
            <a:solidFill>
              <a:srgbClr val="CE15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592FCE8F-AAA1-C510-7C50-875E411EA879}"/>
              </a:ext>
            </a:extLst>
          </p:cNvPr>
          <p:cNvCxnSpPr>
            <a:cxnSpLocks/>
          </p:cNvCxnSpPr>
          <p:nvPr/>
        </p:nvCxnSpPr>
        <p:spPr>
          <a:xfrm flipV="1">
            <a:off x="2765778" y="5439096"/>
            <a:ext cx="3029232" cy="8149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F836440-5D0D-78DC-330B-55F1AE339379}"/>
              </a:ext>
            </a:extLst>
          </p:cNvPr>
          <p:cNvSpPr txBox="1"/>
          <p:nvPr/>
        </p:nvSpPr>
        <p:spPr>
          <a:xfrm>
            <a:off x="5225902" y="16350"/>
            <a:ext cx="6769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/>
              <a:t>MALATTIE NEUROLOGICHE IN AGRICOLTURA</a:t>
            </a:r>
          </a:p>
          <a:p>
            <a:pPr algn="ctr"/>
            <a:r>
              <a:rPr lang="it-IT" sz="2200" b="1" dirty="0"/>
              <a:t>DATI </a:t>
            </a:r>
            <a:r>
              <a:rPr lang="it-IT" sz="2200" b="1" dirty="0">
                <a:highlight>
                  <a:srgbClr val="FFFF00"/>
                </a:highlight>
              </a:rPr>
              <a:t>INAIL</a:t>
            </a:r>
            <a:r>
              <a:rPr lang="it-IT" sz="2200" b="1" dirty="0"/>
              <a:t> 2023 (4 CASI)</a:t>
            </a:r>
          </a:p>
        </p:txBody>
      </p:sp>
    </p:spTree>
    <p:extLst>
      <p:ext uri="{BB962C8B-B14F-4D97-AF65-F5344CB8AC3E}">
        <p14:creationId xmlns:p14="http://schemas.microsoft.com/office/powerpoint/2010/main" val="29392358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773A755-8454-735F-16DF-684BEB9AA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31</a:t>
            </a:fld>
            <a:endParaRPr lang="it-IT"/>
          </a:p>
        </p:txBody>
      </p:sp>
      <p:pic>
        <p:nvPicPr>
          <p:cNvPr id="6" name="Immagine 5" descr="Immagine che contiene testo, Carattere, numero, schermata&#10;&#10;Il contenuto generato dall'IA potrebbe non essere corretto.">
            <a:extLst>
              <a:ext uri="{FF2B5EF4-FFF2-40B4-BE49-F238E27FC236}">
                <a16:creationId xmlns:a16="http://schemas.microsoft.com/office/drawing/2014/main" id="{58E9E6AC-629E-808A-6FE5-402EB81A7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54" y="0"/>
            <a:ext cx="9544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25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55F46AE-F8CE-68DB-052E-05BBFD9E0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4</a:t>
            </a:fld>
            <a:endParaRPr lang="it-IT"/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5C659414-6B1A-3F71-3838-2368EC039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723454"/>
              </p:ext>
            </p:extLst>
          </p:nvPr>
        </p:nvGraphicFramePr>
        <p:xfrm>
          <a:off x="1275645" y="1986845"/>
          <a:ext cx="9640710" cy="292269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359095">
                  <a:extLst>
                    <a:ext uri="{9D8B030D-6E8A-4147-A177-3AD203B41FA5}">
                      <a16:colId xmlns:a16="http://schemas.microsoft.com/office/drawing/2014/main" val="934559133"/>
                    </a:ext>
                  </a:extLst>
                </a:gridCol>
                <a:gridCol w="4068045">
                  <a:extLst>
                    <a:ext uri="{9D8B030D-6E8A-4147-A177-3AD203B41FA5}">
                      <a16:colId xmlns:a16="http://schemas.microsoft.com/office/drawing/2014/main" val="2111082351"/>
                    </a:ext>
                  </a:extLst>
                </a:gridCol>
                <a:gridCol w="3213570">
                  <a:extLst>
                    <a:ext uri="{9D8B030D-6E8A-4147-A177-3AD203B41FA5}">
                      <a16:colId xmlns:a16="http://schemas.microsoft.com/office/drawing/2014/main" val="925899233"/>
                    </a:ext>
                  </a:extLst>
                </a:gridCol>
              </a:tblGrid>
              <a:tr h="540173">
                <a:tc gridSpan="3">
                  <a:txBody>
                    <a:bodyPr/>
                    <a:lstStyle/>
                    <a:p>
                      <a:pPr algn="ctr"/>
                      <a:r>
                        <a:rPr lang="it-IT" sz="4400" b="1" dirty="0">
                          <a:solidFill>
                            <a:schemeClr val="tx1"/>
                          </a:solidFill>
                        </a:rPr>
                        <a:t>BIOLOGICO IN VENETO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2200" b="1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466029"/>
                  </a:ext>
                </a:extLst>
              </a:tr>
              <a:tr h="540173">
                <a:tc>
                  <a:txBody>
                    <a:bodyPr/>
                    <a:lstStyle/>
                    <a:p>
                      <a:r>
                        <a:rPr lang="it-IT" sz="2400" b="1" dirty="0"/>
                        <a:t>ANNO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% SU SUPERFICIE COLTIVATA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ETTARI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053120"/>
                  </a:ext>
                </a:extLst>
              </a:tr>
              <a:tr h="540173">
                <a:tc>
                  <a:txBody>
                    <a:bodyPr/>
                    <a:lstStyle/>
                    <a:p>
                      <a:r>
                        <a:rPr lang="it-IT" sz="2400" b="1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48.000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612894"/>
                  </a:ext>
                </a:extLst>
              </a:tr>
              <a:tr h="540173">
                <a:tc>
                  <a:txBody>
                    <a:bodyPr/>
                    <a:lstStyle/>
                    <a:p>
                      <a:r>
                        <a:rPr lang="it-IT" sz="2400" b="1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5,6%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44.984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117887"/>
                  </a:ext>
                </a:extLst>
              </a:tr>
              <a:tr h="540173">
                <a:tc>
                  <a:txBody>
                    <a:bodyPr/>
                    <a:lstStyle/>
                    <a:p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DIFFERENZA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- 3.016 (pari a - 6,28 %)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547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527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7D768-B232-1A6E-DDD7-E5FA0B228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56A5E0C-EC4E-C0D8-C172-07B5B52AB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5</a:t>
            </a:fld>
            <a:endParaRPr lang="it-IT"/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D1DDB822-A99B-C343-8E25-5D6AF2EB0362}"/>
              </a:ext>
            </a:extLst>
          </p:cNvPr>
          <p:cNvGraphicFramePr>
            <a:graphicFrameLocks noGrp="1"/>
          </p:cNvGraphicFramePr>
          <p:nvPr/>
        </p:nvGraphicFramePr>
        <p:xfrm>
          <a:off x="1428007" y="136525"/>
          <a:ext cx="9335985" cy="636185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687785">
                  <a:extLst>
                    <a:ext uri="{9D8B030D-6E8A-4147-A177-3AD203B41FA5}">
                      <a16:colId xmlns:a16="http://schemas.microsoft.com/office/drawing/2014/main" val="934559133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111082351"/>
                    </a:ext>
                  </a:extLst>
                </a:gridCol>
              </a:tblGrid>
              <a:tr h="439256">
                <a:tc gridSpan="2">
                  <a:txBody>
                    <a:bodyPr/>
                    <a:lstStyle/>
                    <a:p>
                      <a:pPr algn="ctr"/>
                      <a:r>
                        <a:rPr lang="it-IT" sz="2800" b="1" dirty="0">
                          <a:solidFill>
                            <a:schemeClr val="tx1"/>
                          </a:solidFill>
                        </a:rPr>
                        <a:t>ESTRAZIONE SAU BIOLOGICA – maggio 2023</a:t>
                      </a:r>
                    </a:p>
                    <a:p>
                      <a:pPr algn="ctr"/>
                      <a:r>
                        <a:rPr lang="it-IT" sz="2800" b="1" dirty="0">
                          <a:solidFill>
                            <a:schemeClr val="tx1"/>
                          </a:solidFill>
                        </a:rPr>
                        <a:t>Fonte AVEPA; dati in ettari</a:t>
                      </a:r>
                      <a:endParaRPr lang="it-IT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22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466029"/>
                  </a:ext>
                </a:extLst>
              </a:tr>
              <a:tr h="540173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PROVINCIA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SUPERFICIE BIOLOGICA + CONVERSIONE ETTARI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053120"/>
                  </a:ext>
                </a:extLst>
              </a:tr>
              <a:tr h="540173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BELLUNO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/>
                        <a:t>4.765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612894"/>
                  </a:ext>
                </a:extLst>
              </a:tr>
              <a:tr h="540173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PADOVA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/>
                        <a:t>5.785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117887"/>
                  </a:ext>
                </a:extLst>
              </a:tr>
              <a:tr h="540173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ROVIGO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/>
                        <a:t>5.847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547232"/>
                  </a:ext>
                </a:extLst>
              </a:tr>
              <a:tr h="540173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TREVISO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/>
                        <a:t>3.302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173111"/>
                  </a:ext>
                </a:extLst>
              </a:tr>
              <a:tr h="540173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VENEZIA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/>
                        <a:t>3.670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885148"/>
                  </a:ext>
                </a:extLst>
              </a:tr>
              <a:tr h="540173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VERONA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/>
                        <a:t>12.520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897334"/>
                  </a:ext>
                </a:extLst>
              </a:tr>
              <a:tr h="540173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VICENZA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/>
                        <a:t>3.615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998503"/>
                  </a:ext>
                </a:extLst>
              </a:tr>
              <a:tr h="540173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TOTALI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5247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994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3E58E94-3653-8580-C348-B2093C1A5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6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119F37E-A0A7-82EB-5690-62B5BFDA9E06}"/>
              </a:ext>
            </a:extLst>
          </p:cNvPr>
          <p:cNvSpPr txBox="1"/>
          <p:nvPr/>
        </p:nvSpPr>
        <p:spPr>
          <a:xfrm>
            <a:off x="1000051" y="2543093"/>
            <a:ext cx="10191898" cy="1815882"/>
          </a:xfrm>
          <a:prstGeom prst="rect">
            <a:avLst/>
          </a:prstGeom>
          <a:noFill/>
          <a:ln w="38100">
            <a:solidFill>
              <a:srgbClr val="CE1517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3600" b="1" dirty="0"/>
          </a:p>
          <a:p>
            <a:pPr algn="ctr"/>
            <a:r>
              <a:rPr lang="it-IT" sz="4000" b="1" dirty="0"/>
              <a:t>I PESTICIDI POI FINISCONO NEI CORSI D’ACQUA</a:t>
            </a:r>
          </a:p>
          <a:p>
            <a:pPr algn="ctr"/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674000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Carattere, design">
            <a:extLst>
              <a:ext uri="{FF2B5EF4-FFF2-40B4-BE49-F238E27FC236}">
                <a16:creationId xmlns:a16="http://schemas.microsoft.com/office/drawing/2014/main" id="{43E3866D-47CE-7E14-E9C8-140BE5D08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8" y="223324"/>
            <a:ext cx="11507442" cy="6472553"/>
          </a:xfrm>
          <a:prstGeom prst="rect">
            <a:avLst/>
          </a:prstGeom>
          <a:ln w="38100">
            <a:solidFill>
              <a:srgbClr val="CE1517"/>
            </a:solidFill>
          </a:ln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03858BB-E5A2-9415-DD3C-478D45C5A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1195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EDF93-369C-8A74-70D5-C2D72547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diagramma, Parallelo&#10;&#10;Il contenuto generato dall'IA potrebbe non essere corretto.">
            <a:extLst>
              <a:ext uri="{FF2B5EF4-FFF2-40B4-BE49-F238E27FC236}">
                <a16:creationId xmlns:a16="http://schemas.microsoft.com/office/drawing/2014/main" id="{2B067F7C-DBCE-5821-0C8F-51F145399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"/>
            <a:ext cx="12192000" cy="6857594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9DAFC8F-F12A-D3D8-E9AD-1CF9E9A59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4022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testo, schermata, software, numero&#10;&#10;Il contenuto generato dall'IA potrebbe non essere corretto.">
            <a:extLst>
              <a:ext uri="{FF2B5EF4-FFF2-40B4-BE49-F238E27FC236}">
                <a16:creationId xmlns:a16="http://schemas.microsoft.com/office/drawing/2014/main" id="{E343AFA8-5AB1-2384-ED0E-75BAF5100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1" y="0"/>
            <a:ext cx="12148919" cy="6855290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3823FFD-55EB-1610-8451-CD754EA5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76539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2697</TotalTime>
  <Words>836</Words>
  <Application>Microsoft Office PowerPoint</Application>
  <PresentationFormat>Widescreen</PresentationFormat>
  <Paragraphs>418</Paragraphs>
  <Slides>31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Tema di Office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VENETO MAGLIA NERA PER LA TUTELA DELLA BIODIVERSITÀ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Consiglio Regionale del Veneto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TOSI ADRIANA</dc:creator>
  <cp:lastModifiedBy>TOSI ADRIANA</cp:lastModifiedBy>
  <cp:revision>6</cp:revision>
  <cp:lastPrinted>2025-04-07T13:52:48Z</cp:lastPrinted>
  <dcterms:created xsi:type="dcterms:W3CDTF">2023-06-09T12:33:14Z</dcterms:created>
  <dcterms:modified xsi:type="dcterms:W3CDTF">2025-04-10T07:52:33Z</dcterms:modified>
</cp:coreProperties>
</file>