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-852" y="-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402" y="2099733"/>
            <a:ext cx="7170847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402" y="4777380"/>
            <a:ext cx="717084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175359" y="1820801"/>
            <a:ext cx="990599" cy="24764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921050" y="3255398"/>
            <a:ext cx="3859795" cy="24765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195" y="292611"/>
            <a:ext cx="681037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2" y="4965945"/>
            <a:ext cx="717084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402" y="685800"/>
            <a:ext cx="7170847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402" y="5532683"/>
            <a:ext cx="717084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1" y="1063416"/>
            <a:ext cx="7170848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401" y="3543300"/>
            <a:ext cx="7170848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29864" y="603589"/>
            <a:ext cx="651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885424" y="2613787"/>
            <a:ext cx="651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7" y="980517"/>
            <a:ext cx="6874549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81080" y="3686515"/>
            <a:ext cx="6277190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401" y="5014393"/>
            <a:ext cx="7170848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1" y="2404477"/>
            <a:ext cx="7170848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103" y="5024967"/>
            <a:ext cx="717084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38401" y="947920"/>
            <a:ext cx="7118648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400" y="2610999"/>
            <a:ext cx="25424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938400" y="3187261"/>
            <a:ext cx="2542449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6587" y="2610999"/>
            <a:ext cx="255562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66587" y="3187264"/>
            <a:ext cx="2555621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07945" y="2603503"/>
            <a:ext cx="2565427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07944" y="3187261"/>
            <a:ext cx="2568336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3578226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15076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401" y="4532847"/>
            <a:ext cx="2454355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84324" y="2611246"/>
            <a:ext cx="2186634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938401" y="5109110"/>
            <a:ext cx="245435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2204" y="4532845"/>
            <a:ext cx="24784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58126" y="2642840"/>
            <a:ext cx="2186634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712204" y="5109110"/>
            <a:ext cx="2478481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86541" y="4532845"/>
            <a:ext cx="24784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632463" y="2618992"/>
            <a:ext cx="2186634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86541" y="5109110"/>
            <a:ext cx="2481478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579738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35714" y="2569636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38401" y="947920"/>
            <a:ext cx="7118648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401" y="2603500"/>
            <a:ext cx="7170848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5504" y="1297430"/>
            <a:ext cx="1145597" cy="4729626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400" y="1297432"/>
            <a:ext cx="5076131" cy="47296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38401" y="947920"/>
            <a:ext cx="7118648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2" y="2677647"/>
            <a:ext cx="3535206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2643" y="2677644"/>
            <a:ext cx="305300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487" y="2603503"/>
            <a:ext cx="3923355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4579" y="2603503"/>
            <a:ext cx="3920442" cy="3377705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401" y="2636063"/>
            <a:ext cx="39204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401" y="3212326"/>
            <a:ext cx="3920441" cy="280747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4578" y="2603502"/>
            <a:ext cx="3920443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4580" y="3212327"/>
            <a:ext cx="3920442" cy="280747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1" y="1295400"/>
            <a:ext cx="2269441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81" y="1447800"/>
            <a:ext cx="4216928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402" y="3129283"/>
            <a:ext cx="2269441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550" y="1693332"/>
            <a:ext cx="31364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20147" y="1143000"/>
            <a:ext cx="262209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401" y="3657600"/>
            <a:ext cx="3135610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906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38401" y="947920"/>
            <a:ext cx="7118648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401" y="2603500"/>
            <a:ext cx="7118648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903" y="6391842"/>
            <a:ext cx="3136083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53887" y="6394410"/>
            <a:ext cx="804862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485530" y="0"/>
            <a:ext cx="55721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11440" y="295732"/>
            <a:ext cx="681037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41818" y="1304205"/>
            <a:ext cx="7170847" cy="2677648"/>
          </a:xfrm>
        </p:spPr>
        <p:txBody>
          <a:bodyPr/>
          <a:lstStyle/>
          <a:p>
            <a:r>
              <a:rPr lang="it-IT" b="1" dirty="0" smtClean="0"/>
              <a:t>NUOVO PIANO SOCIOSANITARIO </a:t>
            </a:r>
            <a:br>
              <a:rPr lang="it-IT" b="1" dirty="0" smtClean="0"/>
            </a:br>
            <a:r>
              <a:rPr lang="it-IT" b="1" dirty="0" smtClean="0"/>
              <a:t>DEL VENETO 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200" b="1" dirty="0" smtClean="0">
                <a:solidFill>
                  <a:srgbClr val="FFC000"/>
                </a:solidFill>
              </a:rPr>
              <a:t>LE PROPOSTE </a:t>
            </a:r>
          </a:p>
          <a:p>
            <a:r>
              <a:rPr lang="it-IT" sz="3200" b="1" dirty="0" smtClean="0">
                <a:solidFill>
                  <a:srgbClr val="FFC000"/>
                </a:solidFill>
              </a:rPr>
              <a:t>DEL PARTITO DEMOCRATICO</a:t>
            </a:r>
            <a:endParaRPr lang="it-IT" sz="3200" b="1" dirty="0">
              <a:solidFill>
                <a:srgbClr val="FFC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020" y="5015610"/>
            <a:ext cx="1380652" cy="138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 dirty="0" smtClean="0"/>
              <a:t>AIUTIAMOLI A CASA LORO, DAVVERO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9299" y="2404323"/>
            <a:ext cx="7994218" cy="408701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Veneto vanta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lunga tradizione di cooperazione internazionale, in particolare nel settore sanitario.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nostro modello sociosanitario può essere una risorsa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Paesi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hanno bisogno di crescere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 garantire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accessibilità a servizi sanitari efficienti.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nuovo piano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 individuare nella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cooperazione sanitaria con i paesi dell’Africa sub-sahariana la priorità regionale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azioni di aiuto allo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sviluppo, superando la logica emergenziale con interventi strutturali e continuativi.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2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8400" y="947920"/>
            <a:ext cx="7291199" cy="728480"/>
          </a:xfrm>
        </p:spPr>
        <p:txBody>
          <a:bodyPr/>
          <a:lstStyle/>
          <a:p>
            <a:r>
              <a:rPr lang="it-IT" sz="3400" b="1" dirty="0" smtClean="0"/>
              <a:t>INVESTIMENTI ALLA LUCE DEL SOLE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0246" y="2603500"/>
            <a:ext cx="8139065" cy="34163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sanità ha bisogno di investimenti (nuovi ospedali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ristrutturazioni, tecnologie, centri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specializzati),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Consiglio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Regionale,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differenza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quanto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accade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strade, ferrovie, difesa del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suolo, non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alcuna competenza sulla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programmazione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degli investimenti in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sanità.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prevedere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il Consiglio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esprima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sugli investimenti in sanità.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9544" y="929813"/>
            <a:ext cx="7903676" cy="728480"/>
          </a:xfrm>
        </p:spPr>
        <p:txBody>
          <a:bodyPr/>
          <a:lstStyle/>
          <a:p>
            <a:r>
              <a:rPr lang="it-IT" sz="3400" b="1" dirty="0"/>
              <a:t>MONITORAGGIO DEL NUOVO PIANO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6" y="2531071"/>
            <a:ext cx="8220546" cy="3779193"/>
          </a:xfrm>
        </p:spPr>
        <p:txBody>
          <a:bodyPr>
            <a:noAutofit/>
          </a:bodyPr>
          <a:lstStyle/>
          <a:p>
            <a:r>
              <a:rPr lang="it-IT" sz="2300" dirty="0">
                <a:latin typeface="Calibri" pitchFamily="34" charset="0"/>
                <a:cs typeface="Calibri" pitchFamily="34" charset="0"/>
              </a:rPr>
              <a:t>Attivare il «Tavolo permanente di monitoraggio» per verificare periodicamente lo stato di attuazione degli interventi previsti </a:t>
            </a:r>
            <a:r>
              <a:rPr lang="it-IT" sz="23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2300" dirty="0" smtClean="0">
                <a:latin typeface="Calibri" pitchFamily="34" charset="0"/>
                <a:cs typeface="Calibri" pitchFamily="34" charset="0"/>
              </a:rPr>
            </a:br>
            <a:r>
              <a:rPr lang="it-IT" sz="2300" dirty="0" smtClean="0">
                <a:latin typeface="Calibri" pitchFamily="34" charset="0"/>
                <a:cs typeface="Calibri" pitchFamily="34" charset="0"/>
              </a:rPr>
              <a:t>nel </a:t>
            </a:r>
            <a:r>
              <a:rPr lang="it-IT" sz="2300" dirty="0">
                <a:latin typeface="Calibri" pitchFamily="34" charset="0"/>
                <a:cs typeface="Calibri" pitchFamily="34" charset="0"/>
              </a:rPr>
              <a:t>nuovo PSSR 2019/2023.</a:t>
            </a:r>
          </a:p>
          <a:p>
            <a:endParaRPr lang="it-IT" sz="2300" dirty="0">
              <a:latin typeface="Calibri" pitchFamily="34" charset="0"/>
              <a:cs typeface="Calibri" pitchFamily="34" charset="0"/>
            </a:endParaRPr>
          </a:p>
          <a:p>
            <a:r>
              <a:rPr lang="it-IT" sz="2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Il Tavolo permanente di monitoraggio dovrà essere costituito </a:t>
            </a:r>
            <a:r>
              <a:rPr lang="it-IT" sz="2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dai più significativi attori istituzionali ed associativi </a:t>
            </a:r>
            <a: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 </a:t>
            </a:r>
            <a:r>
              <a:rPr lang="it-IT" sz="2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Sistema socio </a:t>
            </a:r>
            <a: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sanitario. </a:t>
            </a:r>
            <a:r>
              <a:rPr lang="it-IT" sz="2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 faranno parte anche tre consiglieri regionali, </a:t>
            </a:r>
            <a: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due </a:t>
            </a:r>
            <a:r>
              <a:rPr lang="it-IT" sz="2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della minoranza e uno della maggioranza</a:t>
            </a:r>
            <a:r>
              <a:rPr lang="it-IT" sz="23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it-IT" sz="23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8401" y="911708"/>
            <a:ext cx="7118648" cy="728480"/>
          </a:xfrm>
        </p:spPr>
        <p:txBody>
          <a:bodyPr/>
          <a:lstStyle/>
          <a:p>
            <a:r>
              <a:rPr lang="it-IT" b="1" dirty="0" smtClean="0"/>
              <a:t>TUTTI I NON AUTOSUFFICIENTI </a:t>
            </a:r>
            <a:br>
              <a:rPr lang="it-IT" b="1" dirty="0" smtClean="0"/>
            </a:br>
            <a:r>
              <a:rPr lang="it-IT" b="1" dirty="0" smtClean="0"/>
              <a:t>IN SERIE 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6459" y="2603500"/>
            <a:ext cx="7903676" cy="322693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Veneto ci sono 34.000 posti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letto per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autosufficienti, 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solo 24.700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il contributo sanitario regionale. 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 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anziani di serie A, con il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contributo, 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 serie B (almeno 9.000), che si pagano l’intera retta di ricovero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(minimo 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2.300 </a:t>
            </a:r>
            <a:r>
              <a:rPr lang="it-IT" sz="9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 al mese</a:t>
            </a:r>
            <a:r>
              <a:rPr lang="it-IT" sz="9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9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il nuovo piano il contributo sanitario </a:t>
            </a:r>
            <a:r>
              <a:rPr lang="it-IT" sz="9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regionale deve </a:t>
            </a:r>
            <a:r>
              <a:rPr lang="it-IT" sz="9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essere </a:t>
            </a:r>
            <a:r>
              <a:rPr lang="it-IT" sz="9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garantito </a:t>
            </a:r>
            <a:r>
              <a:rPr lang="it-IT" sz="9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tutti i 34.000 ospiti non autosufficienti. </a:t>
            </a:r>
            <a:r>
              <a:rPr lang="it-IT" sz="9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Tutti </a:t>
            </a:r>
            <a:r>
              <a:rPr lang="it-IT" sz="9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serie </a:t>
            </a:r>
            <a:r>
              <a:rPr lang="it-IT" sz="9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A!</a:t>
            </a:r>
            <a:endParaRPr lang="it-IT" sz="9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8401" y="893602"/>
            <a:ext cx="7118648" cy="728480"/>
          </a:xfrm>
        </p:spPr>
        <p:txBody>
          <a:bodyPr/>
          <a:lstStyle/>
          <a:p>
            <a:r>
              <a:rPr lang="it-IT" b="1" dirty="0" smtClean="0"/>
              <a:t>NO MEDICI, NO PIANO.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5" y="2567288"/>
            <a:ext cx="7804087" cy="341705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Mancano 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 negli ospedali (circa 1300). </a:t>
            </a:r>
            <a:b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 prossimi cinque anni andranno in pensione 1135 medici 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famiglia su 3147. Mancano anche infermieri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operatori 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sociosanitari e psicologi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soprattutto nelle strutture periferiche. Senza 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professionisti della sanità qualsiasi piano è un libro dei sogni.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contenere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scheda 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 fabbisogni di personale medico e paramedico e un programma delle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assunzioni, sia negli ospedali che nel territorio.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aumento delle borse di studio per gli specializzandi.</a:t>
            </a:r>
            <a:endParaRPr lang="it-IT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8400" y="866443"/>
            <a:ext cx="8232760" cy="728480"/>
          </a:xfrm>
        </p:spPr>
        <p:txBody>
          <a:bodyPr/>
          <a:lstStyle/>
          <a:p>
            <a:r>
              <a:rPr lang="it-IT" sz="3200" b="1" dirty="0" smtClean="0"/>
              <a:t>CRONICITÀ </a:t>
            </a:r>
            <a:r>
              <a:rPr lang="it-IT" sz="3200" b="1" dirty="0" smtClean="0"/>
              <a:t>E NON </a:t>
            </a:r>
            <a:r>
              <a:rPr lang="it-IT" sz="3200" b="1" dirty="0" smtClean="0"/>
              <a:t>AUTOSUFFICIENZA:</a:t>
            </a:r>
            <a:br>
              <a:rPr lang="it-IT" sz="3200" b="1" dirty="0" smtClean="0"/>
            </a:br>
            <a:r>
              <a:rPr lang="it-IT" sz="3200" b="1" dirty="0" smtClean="0"/>
              <a:t>LA PAROLA AI SINDACI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5" y="2485797"/>
            <a:ext cx="7976111" cy="370224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ospedali di comunità sono ancora pochi (sono stati attivati solo 500 posti letto sui 1500 previsti),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così come le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 di gruppo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integrate,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circa su 300.</a:t>
            </a:r>
            <a:b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L’assistenza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domiciliare non copre tutto il territorio.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 ci mettono le quote sociali ma non possono decidere dell’organizzazione dei </a:t>
            </a:r>
            <a:r>
              <a:rPr lang="it-IT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il nuovo piano la programmazione dell’assistenza territoriale deve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essere affidata ai Comuni.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ogni distretto un Piano della </a:t>
            </a:r>
            <a:r>
              <a:rPr lang="it-IT" sz="20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Domiciliarità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più strutture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Medicine </a:t>
            </a:r>
            <a:r>
              <a:rPr lang="it-IT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Gruppo Integrate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6383" y="875492"/>
            <a:ext cx="8710045" cy="728480"/>
          </a:xfrm>
        </p:spPr>
        <p:txBody>
          <a:bodyPr/>
          <a:lstStyle/>
          <a:p>
            <a:r>
              <a:rPr lang="it-IT" sz="3400" b="1" dirty="0" smtClean="0"/>
              <a:t>MINORI E DISABILI: </a:t>
            </a:r>
            <a:br>
              <a:rPr lang="it-IT" sz="3400" b="1" dirty="0" smtClean="0"/>
            </a:br>
            <a:r>
              <a:rPr lang="it-IT" sz="3400" b="1" dirty="0" smtClean="0"/>
              <a:t>SERVIZI UGUALI PER TUTTI E DAPPERTUTTO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8352" y="2603500"/>
            <a:ext cx="7985165" cy="34163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L’organizzazione dei servizi di tutela dei minori e di integrazione sociosanitaria per la disabilità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grandi differenze da ULSS 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ULSS e da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distretto a distretto.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garantire i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Livelli Essenziali di Assistenza per questi servizi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eliminando le liste d’attesa, definendo i costi per il trasporto e gli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di personale dedicato.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 dirty="0" smtClean="0"/>
              <a:t>LAVORARE IN SICUREZZA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6" y="2467701"/>
            <a:ext cx="7976111" cy="40598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Veneto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2018 ci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59 vittime sul lavoro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più rispetto allo stesso periodo del 2017</a:t>
            </a:r>
            <a:r>
              <a:rPr lang="it-IT" sz="2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2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Regione ha sottoscritto un accordo con le parti sociali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potenziare gli SPISAL (servizi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prevenzione,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giene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ambienti di lavoro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L’accordo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prevede l’assunzione di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tecnici della prevenzione.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rendere stabili le previsioni dell’Accordo, facendo del Veneto una regione dove il lavoro è sicuro.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 dirty="0" smtClean="0"/>
              <a:t>FUORI DALLE </a:t>
            </a:r>
            <a:r>
              <a:rPr lang="it-IT" sz="3400" b="1" dirty="0"/>
              <a:t>E</a:t>
            </a:r>
            <a:r>
              <a:rPr lang="it-IT" sz="3400" b="1" dirty="0" smtClean="0"/>
              <a:t>MERGENZE: </a:t>
            </a:r>
            <a:br>
              <a:rPr lang="it-IT" sz="3400" b="1" dirty="0" smtClean="0"/>
            </a:br>
            <a:r>
              <a:rPr lang="it-IT" sz="3400" b="1" dirty="0" smtClean="0"/>
              <a:t>PFAS, </a:t>
            </a:r>
            <a:r>
              <a:rPr lang="it-IT" sz="3400" b="1" dirty="0" smtClean="0"/>
              <a:t>WEST NILE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5" y="2567288"/>
            <a:ext cx="7976111" cy="34163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contaminazione delle acque da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PFAS e le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morti per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virus West </a:t>
            </a:r>
            <a:r>
              <a:rPr lang="it-IT" sz="23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Nile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hanno mostrato che servono politiche di sorveglianza ambientale e sanitaria estese, costanti,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episodiche.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rendere stabili le misure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sorveglianza sanitaria e ambientale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contaminazione da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PFAS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iniziative di contrasto alla West </a:t>
            </a:r>
            <a:r>
              <a:rPr lang="it-IT" sz="23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Nile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 dirty="0" smtClean="0"/>
              <a:t>NUOVI MALATI, NUOVI SERVIZI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406" y="2603500"/>
            <a:ext cx="7976111" cy="34163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Autismo,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patologie psichiatriche, celiachia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Alzheimer e Disturbi del Comportamento Alimentare si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configurano come nuove sfide al sistema sanitario.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Richiedono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 specialistici dedicati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prestazioni integrative innovative.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nuovo piano deve strutturare punti di riferimento clinico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reti provinciali di assistenza.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3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 b="1" dirty="0" smtClean="0"/>
              <a:t>LA SALUTE IN MONTAGNA, </a:t>
            </a:r>
            <a:r>
              <a:rPr lang="it-IT" sz="3400" b="1" dirty="0" smtClean="0"/>
              <a:t/>
            </a:r>
            <a:br>
              <a:rPr lang="it-IT" sz="3400" b="1" dirty="0" smtClean="0"/>
            </a:br>
            <a:r>
              <a:rPr lang="it-IT" sz="3400" b="1" dirty="0" smtClean="0"/>
              <a:t>IN </a:t>
            </a:r>
            <a:r>
              <a:rPr lang="it-IT" sz="3400" b="1" dirty="0" smtClean="0"/>
              <a:t>LAGUNA E NEL POLESINE</a:t>
            </a:r>
            <a:endParaRPr lang="it-IT" sz="3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9298" y="2408221"/>
            <a:ext cx="8383509" cy="314155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territori montani,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lagunari e deltizi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pagano una geografia difficile e una popolazione meno giovane.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risposta della programmazione deve essere tarata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sulle </a:t>
            </a:r>
            <a:r>
              <a:rPr lang="it-IT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esigenze </a:t>
            </a:r>
            <a:r>
              <a:rPr lang="it-IT" sz="2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particolari di questi territori speciali. </a:t>
            </a:r>
            <a:endParaRPr lang="it-IT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Assicurare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l’emergenza-urgenza. Un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ospedale </a:t>
            </a:r>
            <a:r>
              <a:rPr lang="it-IT" sz="23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hub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riferimento per il bellunese e il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polesine, più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ospedali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comunità, più risorse per i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distretti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Piano per la </a:t>
            </a:r>
            <a:r>
              <a:rPr lang="it-IT" sz="2300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Domiciliarità</a:t>
            </a:r>
            <a:r>
              <a:rPr lang="it-IT" sz="23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distrettuale. </a:t>
            </a:r>
            <a:endParaRPr lang="it-IT" sz="23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17" y="5585988"/>
            <a:ext cx="1204110" cy="12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338</TotalTime>
  <Words>300</Words>
  <Application>Microsoft Office PowerPoint</Application>
  <PresentationFormat>A4 (21x29,7 cm)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Sala riunioni ione</vt:lpstr>
      <vt:lpstr>NUOVO PIANO SOCIOSANITARIO  DEL VENETO </vt:lpstr>
      <vt:lpstr>TUTTI I NON AUTOSUFFICIENTI  IN SERIE A</vt:lpstr>
      <vt:lpstr>NO MEDICI, NO PIANO.</vt:lpstr>
      <vt:lpstr>CRONICITÀ E NON AUTOSUFFICIENZA: LA PAROLA AI SINDACI</vt:lpstr>
      <vt:lpstr>MINORI E DISABILI:  SERVIZI UGUALI PER TUTTI E DAPPERTUTTO</vt:lpstr>
      <vt:lpstr>LAVORARE IN SICUREZZA</vt:lpstr>
      <vt:lpstr>FUORI DALLE EMERGENZE:  PFAS, WEST NILE</vt:lpstr>
      <vt:lpstr>NUOVI MALATI, NUOVI SERVIZI</vt:lpstr>
      <vt:lpstr>LA SALUTE IN MONTAGNA,  IN LAGUNA E NEL POLESINE</vt:lpstr>
      <vt:lpstr>AIUTIAMOLI A CASA LORO, DAVVERO</vt:lpstr>
      <vt:lpstr>INVESTIMENTI ALLA LUCE DEL SOLE</vt:lpstr>
      <vt:lpstr>MONITORAGGIO DEL NUOVO PIANO</vt:lpstr>
    </vt:vector>
  </TitlesOfParts>
  <Company>Consiglio Regionale del Veneto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NUOVO PIANO SOCIOSANITARIO DEL VENETO</dc:title>
  <dc:creator>FRACASSO STEFANO</dc:creator>
  <cp:lastModifiedBy>SCOPELLITI IRENE</cp:lastModifiedBy>
  <cp:revision>42</cp:revision>
  <cp:lastPrinted>2018-10-10T11:53:24Z</cp:lastPrinted>
  <dcterms:created xsi:type="dcterms:W3CDTF">2018-10-09T20:32:50Z</dcterms:created>
  <dcterms:modified xsi:type="dcterms:W3CDTF">2018-10-11T14:39:10Z</dcterms:modified>
</cp:coreProperties>
</file>