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906000" cy="6858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105" d="100"/>
          <a:sy n="105" d="100"/>
        </p:scale>
        <p:origin x="-852" y="-17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9906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8402" y="2099733"/>
            <a:ext cx="7170847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38402" y="4777380"/>
            <a:ext cx="7170847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8175359" y="1820801"/>
            <a:ext cx="990599" cy="24764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D200B3F0-A9BC-48CE-8EB6-ECE965069900}" type="datetimeFigureOut">
              <a:rPr lang="en-US" dirty="0"/>
              <a:pPr/>
              <a:t>10/11/2018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6921050" y="3255398"/>
            <a:ext cx="3859795" cy="247651"/>
          </a:xfrm>
        </p:spPr>
        <p:txBody>
          <a:bodyPr anchor="b"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7" name="Rectangle 16"/>
          <p:cNvSpPr/>
          <p:nvPr/>
        </p:nvSpPr>
        <p:spPr>
          <a:xfrm>
            <a:off x="8485530" y="0"/>
            <a:ext cx="557213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0195" y="292611"/>
            <a:ext cx="681037" cy="767687"/>
          </a:xfrm>
        </p:spPr>
        <p:txBody>
          <a:bodyPr/>
          <a:lstStyle>
            <a:lvl1pPr>
              <a:defRPr sz="2800" b="0" i="0"/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9906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8402" y="4965945"/>
            <a:ext cx="7170846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8402" y="685800"/>
            <a:ext cx="7170847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938402" y="5532683"/>
            <a:ext cx="717084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9FFFF-3106-4DDB-AA62-0C80862170D6}" type="datetimeFigureOut">
              <a:rPr lang="en-US" dirty="0"/>
              <a:t>10/11/2018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8485530" y="0"/>
            <a:ext cx="557213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9906000" cy="6858000"/>
            <a:chOff x="0" y="0"/>
            <a:chExt cx="12192000" cy="68580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8401" y="1063416"/>
            <a:ext cx="7170848" cy="1379755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938401" y="3543300"/>
            <a:ext cx="7170848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A38B7-AE95-4DC8-9A51-7A71F545B098}" type="datetimeFigureOut">
              <a:rPr lang="en-US" dirty="0"/>
              <a:t>10/11/2018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8485530" y="0"/>
            <a:ext cx="557213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9906000" cy="6858000"/>
            <a:chOff x="0" y="0"/>
            <a:chExt cx="12192000" cy="6858000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1" name="TextBox 10"/>
          <p:cNvSpPr txBox="1"/>
          <p:nvPr/>
        </p:nvSpPr>
        <p:spPr bwMode="gray">
          <a:xfrm>
            <a:off x="729864" y="603589"/>
            <a:ext cx="65155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7885424" y="2613787"/>
            <a:ext cx="65155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9527" y="980517"/>
            <a:ext cx="6874549" cy="2705034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581080" y="3686515"/>
            <a:ext cx="6277190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938401" y="5014393"/>
            <a:ext cx="7170848" cy="1012664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1EC2B-8188-4AC2-9F0D-8D09C51D505A}" type="datetimeFigureOut">
              <a:rPr lang="en-US" dirty="0"/>
              <a:t>10/11/2018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24" name="Rectangle 23"/>
          <p:cNvSpPr/>
          <p:nvPr/>
        </p:nvSpPr>
        <p:spPr>
          <a:xfrm>
            <a:off x="8485530" y="0"/>
            <a:ext cx="557213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9906000" cy="6858000"/>
            <a:chOff x="0" y="0"/>
            <a:chExt cx="12192000" cy="68580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8401" y="2404477"/>
            <a:ext cx="7170848" cy="178870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5103" y="5024967"/>
            <a:ext cx="7170847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2B75E-944F-430B-BE5F-C69FA8823C04}" type="datetimeFigureOut">
              <a:rPr lang="en-US" dirty="0"/>
              <a:t>10/11/2018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8485530" y="0"/>
            <a:ext cx="557213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938401" y="947920"/>
            <a:ext cx="7118648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8400" y="2610999"/>
            <a:ext cx="254244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938400" y="3187261"/>
            <a:ext cx="2542449" cy="28397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66587" y="2610999"/>
            <a:ext cx="255562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666587" y="3187264"/>
            <a:ext cx="2555621" cy="28397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407945" y="2603503"/>
            <a:ext cx="2565427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6407944" y="3187261"/>
            <a:ext cx="2568336" cy="283979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3578226" y="2569636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6315076" y="2569636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E0DC7-7F53-471C-A711-B3DA6F2535F3}" type="datetimeFigureOut">
              <a:rPr lang="en-US" dirty="0"/>
              <a:t>10/11/2018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defRPr sz="36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8401" y="4532847"/>
            <a:ext cx="2454355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84324" y="2611246"/>
            <a:ext cx="2186634" cy="158376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938401" y="5109110"/>
            <a:ext cx="2454355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12204" y="4532845"/>
            <a:ext cx="247848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58126" y="2642840"/>
            <a:ext cx="2186634" cy="155217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712204" y="5109110"/>
            <a:ext cx="2478481" cy="92140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486541" y="4532845"/>
            <a:ext cx="247848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632463" y="2618992"/>
            <a:ext cx="2186634" cy="157601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6486541" y="5109110"/>
            <a:ext cx="2481478" cy="89634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3579738" y="2569636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6335714" y="2569636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F4C9D-4618-451D-80C1-6A376BB42AB4}" type="datetimeFigureOut">
              <a:rPr lang="en-US" dirty="0"/>
              <a:t>10/11/2018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938401" y="947920"/>
            <a:ext cx="7118648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38401" y="2603500"/>
            <a:ext cx="7170848" cy="3416300"/>
          </a:xfrm>
        </p:spPr>
        <p:txBody>
          <a:bodyPr vert="eaVert" anchor="t" anchorCtr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D2318-CE40-42F6-962A-4C6D6CF697DB}" type="datetimeFigureOut">
              <a:rPr lang="en-US" dirty="0"/>
              <a:t>10/11/2018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906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5504" y="1297430"/>
            <a:ext cx="1145597" cy="4729626"/>
          </a:xfrm>
        </p:spPr>
        <p:txBody>
          <a:bodyPr vert="eaVert" anchor="b" anchorCtr="0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38400" y="1297432"/>
            <a:ext cx="5076131" cy="4729627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76AC1-EB7F-4BEF-90D9-5764B50DAF8A}" type="datetimeFigureOut">
              <a:rPr lang="en-US" dirty="0"/>
              <a:t>10/11/2018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8" name="Rectangle 17"/>
          <p:cNvSpPr/>
          <p:nvPr/>
        </p:nvSpPr>
        <p:spPr>
          <a:xfrm>
            <a:off x="8485530" y="0"/>
            <a:ext cx="557213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938401" y="947920"/>
            <a:ext cx="7118648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0712A-F861-4AB0-A754-4F5A2033CD4B}" type="datetimeFigureOut">
              <a:rPr lang="en-US" dirty="0"/>
              <a:t>10/11/2018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9906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8402" y="2677647"/>
            <a:ext cx="3535206" cy="2283823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02643" y="2677644"/>
            <a:ext cx="305300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507B7-F2DC-4B2C-B14D-58A9766807A2}" type="datetimeFigureOut">
              <a:rPr lang="en-US" dirty="0"/>
              <a:t>10/11/2018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8485530" y="0"/>
            <a:ext cx="557213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35487" y="2603503"/>
            <a:ext cx="3923355" cy="3416301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4579" y="2603503"/>
            <a:ext cx="3920442" cy="3377705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A483D-5CB4-4842-8F2F-05D5276ACF63}" type="datetimeFigureOut">
              <a:rPr lang="en-US" dirty="0"/>
              <a:t>10/11/2018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8401" y="2636063"/>
            <a:ext cx="39204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38401" y="3212326"/>
            <a:ext cx="3920441" cy="2807476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44578" y="2603502"/>
            <a:ext cx="3920443" cy="60882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44580" y="3212327"/>
            <a:ext cx="3920442" cy="2807474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CE32E-9DC0-47C8-A657-48F5C3E4A10B}" type="datetimeFigureOut">
              <a:rPr lang="en-US" dirty="0"/>
              <a:t>10/11/2018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F5C0D-8C3A-4771-A43D-83937FC700D4}" type="datetimeFigureOut">
              <a:rPr lang="en-US" dirty="0"/>
              <a:t>10/11/2018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3D2D6-FCC2-425A-A4A7-8058E8C01CB1}" type="datetimeFigureOut">
              <a:rPr lang="en-US" dirty="0"/>
              <a:t>10/11/2018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Rectangle 5"/>
          <p:cNvSpPr/>
          <p:nvPr/>
        </p:nvSpPr>
        <p:spPr>
          <a:xfrm>
            <a:off x="8485530" y="0"/>
            <a:ext cx="557213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9906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8401" y="1295400"/>
            <a:ext cx="2269441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7181" y="1447800"/>
            <a:ext cx="4216928" cy="4572000"/>
          </a:xfrm>
        </p:spPr>
        <p:txBody>
          <a:bodyPr anchor="ctr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938402" y="3129283"/>
            <a:ext cx="2269441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F2683-E6E7-4CC3-9EEE-7854DD4F3545}" type="datetimeFigureOut">
              <a:rPr lang="en-US" dirty="0"/>
              <a:t>10/11/2018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8485530" y="0"/>
            <a:ext cx="557213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9906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7550" y="1693332"/>
            <a:ext cx="31364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20147" y="1143000"/>
            <a:ext cx="2622094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938401" y="3657600"/>
            <a:ext cx="3135610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0F81-B39D-4CBB-8BF3-5D6E395D0F72}" type="datetimeFigureOut">
              <a:rPr lang="en-US" dirty="0"/>
              <a:t>10/11/2018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8485530" y="0"/>
            <a:ext cx="557213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9906000" cy="6858000"/>
            <a:chOff x="0" y="0"/>
            <a:chExt cx="12192000" cy="6858000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Oval 4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9" name="Oval 3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Oval 3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9" name="Oval 48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938401" y="947920"/>
            <a:ext cx="7118648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8401" y="2603500"/>
            <a:ext cx="7118648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5903" y="6391842"/>
            <a:ext cx="3136083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53887" y="6394410"/>
            <a:ext cx="804862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564B320A-89BA-47B2-A525-92E8D10B06E4}" type="datetimeFigureOut">
              <a:rPr lang="en-US" dirty="0"/>
              <a:t>10/11/2018</a:t>
            </a:fld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8485530" y="0"/>
            <a:ext cx="557213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8411440" y="295732"/>
            <a:ext cx="681037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41818" y="1304205"/>
            <a:ext cx="7170847" cy="2677648"/>
          </a:xfrm>
        </p:spPr>
        <p:txBody>
          <a:bodyPr/>
          <a:lstStyle/>
          <a:p>
            <a:r>
              <a:rPr lang="it-IT" b="1" dirty="0" smtClean="0"/>
              <a:t>NUOVO PIANO SOCIOSANITARIO </a:t>
            </a:r>
            <a:br>
              <a:rPr lang="it-IT" b="1" dirty="0" smtClean="0"/>
            </a:br>
            <a:r>
              <a:rPr lang="it-IT" b="1" dirty="0" smtClean="0"/>
              <a:t>DEL VENETO </a:t>
            </a:r>
            <a:endParaRPr lang="it-IT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sz="3200" b="1" dirty="0" smtClean="0">
                <a:solidFill>
                  <a:srgbClr val="FFC000"/>
                </a:solidFill>
              </a:rPr>
              <a:t>LE PROPOSTE </a:t>
            </a:r>
          </a:p>
          <a:p>
            <a:r>
              <a:rPr lang="it-IT" sz="3200" b="1" dirty="0" smtClean="0">
                <a:solidFill>
                  <a:srgbClr val="FFC000"/>
                </a:solidFill>
              </a:rPr>
              <a:t>DEL PARTITO DEMOCRATICO</a:t>
            </a:r>
            <a:endParaRPr lang="it-IT" sz="3200" b="1" dirty="0">
              <a:solidFill>
                <a:srgbClr val="FFC000"/>
              </a:solidFill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3020" y="5015610"/>
            <a:ext cx="1380652" cy="1380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1055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400" b="1" dirty="0" smtClean="0"/>
              <a:t>AIUTIAMOLI A CASA LORO, DAVVERO</a:t>
            </a:r>
            <a:endParaRPr lang="it-IT" sz="34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9299" y="2404323"/>
            <a:ext cx="7994218" cy="4087011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Veneto vanta </a:t>
            </a:r>
            <a:r>
              <a:rPr lang="it-IT" sz="23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una </a:t>
            </a:r>
            <a:r>
              <a:rPr lang="it-IT" sz="2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lunga tradizione di cooperazione internazionale, in particolare nel settore sanitario. </a:t>
            </a:r>
            <a:r>
              <a:rPr lang="it-IT" sz="23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it-IT" sz="23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23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</a:t>
            </a:r>
            <a:r>
              <a:rPr lang="it-IT" sz="2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nostro modello sociosanitario può essere una risorsa </a:t>
            </a:r>
            <a:r>
              <a:rPr lang="it-IT" sz="23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it-IT" sz="23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23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 </a:t>
            </a:r>
            <a:r>
              <a:rPr lang="it-IT" sz="2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quei </a:t>
            </a:r>
            <a:r>
              <a:rPr lang="it-IT" sz="23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Paesi </a:t>
            </a:r>
            <a:r>
              <a:rPr lang="it-IT" sz="2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che hanno bisogno di crescere </a:t>
            </a:r>
            <a:r>
              <a:rPr lang="it-IT" sz="23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it-IT" sz="23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23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 di garantire </a:t>
            </a:r>
            <a:r>
              <a:rPr lang="it-IT" sz="2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accessibilità a servizi sanitari efficienti.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3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</a:t>
            </a:r>
            <a:r>
              <a:rPr lang="it-IT" sz="23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nuovo piano </a:t>
            </a:r>
            <a:r>
              <a:rPr lang="it-IT" sz="23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deve individuare nella </a:t>
            </a:r>
            <a:r>
              <a:rPr lang="it-IT" sz="23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cooperazione sanitaria con i paesi dell’Africa sub-sahariana la priorità regionale </a:t>
            </a:r>
            <a:r>
              <a:rPr lang="it-IT" sz="23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it-IT" sz="23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23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nelle </a:t>
            </a:r>
            <a:r>
              <a:rPr lang="it-IT" sz="23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azioni di aiuto allo </a:t>
            </a:r>
            <a:r>
              <a:rPr lang="it-IT" sz="23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sviluppo, superando la logica emergenziale con interventi strutturali e continuativi.</a:t>
            </a:r>
            <a:endParaRPr lang="it-IT" sz="23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sz="2300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3517" y="5585988"/>
            <a:ext cx="1204110" cy="1204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2229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38400" y="947920"/>
            <a:ext cx="7291199" cy="728480"/>
          </a:xfrm>
        </p:spPr>
        <p:txBody>
          <a:bodyPr/>
          <a:lstStyle/>
          <a:p>
            <a:r>
              <a:rPr lang="it-IT" sz="3400" b="1" dirty="0" smtClean="0"/>
              <a:t>INVESTIMENTI ALLA LUCE DEL SOLE</a:t>
            </a:r>
            <a:endParaRPr lang="it-IT" sz="34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0246" y="2603500"/>
            <a:ext cx="8139065" cy="3416300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sanità ha bisogno di investimenti (nuovi ospedali </a:t>
            </a:r>
            <a:r>
              <a:rPr lang="it-IT" sz="23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it-IT" sz="23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23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 </a:t>
            </a:r>
            <a:r>
              <a:rPr lang="it-IT" sz="2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ristrutturazioni, tecnologie, centri </a:t>
            </a:r>
            <a:r>
              <a:rPr lang="it-IT" sz="23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specializzati), </a:t>
            </a:r>
            <a:r>
              <a:rPr lang="it-IT" sz="23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it-IT" sz="23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23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 </a:t>
            </a:r>
            <a:r>
              <a:rPr lang="it-IT" sz="2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Consiglio </a:t>
            </a:r>
            <a:r>
              <a:rPr lang="it-IT" sz="23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Regionale, </a:t>
            </a:r>
            <a:r>
              <a:rPr lang="it-IT" sz="2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differenza </a:t>
            </a:r>
            <a:r>
              <a:rPr lang="it-IT" sz="23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 quanto </a:t>
            </a:r>
            <a:r>
              <a:rPr lang="it-IT" sz="2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accade </a:t>
            </a:r>
            <a:r>
              <a:rPr lang="it-IT" sz="23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it-IT" sz="23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23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 </a:t>
            </a:r>
            <a:r>
              <a:rPr lang="it-IT" sz="2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strade, ferrovie, difesa del </a:t>
            </a:r>
            <a:r>
              <a:rPr lang="it-IT" sz="23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suolo, non </a:t>
            </a:r>
            <a:r>
              <a:rPr lang="it-IT" sz="2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 </a:t>
            </a:r>
            <a:r>
              <a:rPr lang="it-IT" sz="23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alcuna competenza sulla </a:t>
            </a:r>
            <a:r>
              <a:rPr lang="it-IT" sz="23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programmazione </a:t>
            </a:r>
            <a:r>
              <a:rPr lang="it-IT" sz="2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degli investimenti in </a:t>
            </a:r>
            <a:r>
              <a:rPr lang="it-IT" sz="23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sanità.</a:t>
            </a:r>
            <a:endParaRPr lang="it-IT" sz="23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3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nuovo piano deve prevedere </a:t>
            </a:r>
            <a:r>
              <a:rPr lang="it-IT" sz="23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che il Consiglio </a:t>
            </a:r>
            <a:r>
              <a:rPr lang="it-IT" sz="23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Regionale </a:t>
            </a:r>
            <a:r>
              <a:rPr lang="it-IT" sz="23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it-IT" sz="23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23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 </a:t>
            </a:r>
            <a:r>
              <a:rPr lang="it-IT" sz="23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esprima </a:t>
            </a:r>
            <a:r>
              <a:rPr lang="it-IT" sz="23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sugli investimenti in sanità.</a:t>
            </a:r>
            <a:endParaRPr lang="it-IT" sz="23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sz="2300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3517" y="5585988"/>
            <a:ext cx="1204110" cy="1204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4080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69544" y="929813"/>
            <a:ext cx="7903676" cy="728480"/>
          </a:xfrm>
        </p:spPr>
        <p:txBody>
          <a:bodyPr/>
          <a:lstStyle/>
          <a:p>
            <a:r>
              <a:rPr lang="it-IT" sz="3400" b="1" dirty="0"/>
              <a:t>MONITORAGGIO DEL NUOVO PIANO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07406" y="2531071"/>
            <a:ext cx="8220546" cy="3779193"/>
          </a:xfrm>
        </p:spPr>
        <p:txBody>
          <a:bodyPr>
            <a:noAutofit/>
          </a:bodyPr>
          <a:lstStyle/>
          <a:p>
            <a:r>
              <a:rPr lang="it-IT" sz="2300" dirty="0">
                <a:latin typeface="Calibri" pitchFamily="34" charset="0"/>
                <a:cs typeface="Calibri" pitchFamily="34" charset="0"/>
              </a:rPr>
              <a:t>Attivare il «Tavolo permanente di monitoraggio» per verificare periodicamente lo stato di attuazione degli interventi previsti </a:t>
            </a:r>
            <a:r>
              <a:rPr lang="it-IT" sz="2300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it-IT" sz="2300" dirty="0" smtClean="0">
                <a:latin typeface="Calibri" pitchFamily="34" charset="0"/>
                <a:cs typeface="Calibri" pitchFamily="34" charset="0"/>
              </a:rPr>
            </a:br>
            <a:r>
              <a:rPr lang="it-IT" sz="2300" dirty="0" smtClean="0">
                <a:latin typeface="Calibri" pitchFamily="34" charset="0"/>
                <a:cs typeface="Calibri" pitchFamily="34" charset="0"/>
              </a:rPr>
              <a:t>nel </a:t>
            </a:r>
            <a:r>
              <a:rPr lang="it-IT" sz="2300" dirty="0">
                <a:latin typeface="Calibri" pitchFamily="34" charset="0"/>
                <a:cs typeface="Calibri" pitchFamily="34" charset="0"/>
              </a:rPr>
              <a:t>nuovo PSSR 2019/2023.</a:t>
            </a:r>
          </a:p>
          <a:p>
            <a:endParaRPr lang="it-IT" sz="2300" dirty="0">
              <a:latin typeface="Calibri" pitchFamily="34" charset="0"/>
              <a:cs typeface="Calibri" pitchFamily="34" charset="0"/>
            </a:endParaRPr>
          </a:p>
          <a:p>
            <a:r>
              <a:rPr lang="it-IT" sz="23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Il Tavolo permanente di monitoraggio dovrà essere costituito </a:t>
            </a:r>
            <a:r>
              <a:rPr lang="it-IT" sz="23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dai più significativi attori istituzionali ed associativi </a:t>
            </a:r>
            <a:r>
              <a:rPr lang="it-IT" sz="23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del </a:t>
            </a:r>
            <a:r>
              <a:rPr lang="it-IT" sz="23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Sistema socio </a:t>
            </a:r>
            <a:r>
              <a:rPr lang="it-IT" sz="23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sanitario. </a:t>
            </a:r>
            <a:r>
              <a:rPr lang="it-IT" sz="23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Ne faranno parte anche tre consiglieri regionali, </a:t>
            </a:r>
            <a:r>
              <a:rPr lang="it-IT" sz="23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it-IT" sz="23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</a:br>
            <a:r>
              <a:rPr lang="it-IT" sz="23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due </a:t>
            </a:r>
            <a:r>
              <a:rPr lang="it-IT" sz="23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della minoranza e uno della maggioranza</a:t>
            </a:r>
            <a:r>
              <a:rPr lang="it-IT" sz="23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.</a:t>
            </a:r>
            <a:endParaRPr lang="it-IT" sz="23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3517" y="5585988"/>
            <a:ext cx="1204110" cy="1204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330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38401" y="911708"/>
            <a:ext cx="7118648" cy="728480"/>
          </a:xfrm>
        </p:spPr>
        <p:txBody>
          <a:bodyPr/>
          <a:lstStyle/>
          <a:p>
            <a:r>
              <a:rPr lang="it-IT" b="1" dirty="0" smtClean="0"/>
              <a:t>TUTTI I NON AUTOSUFFICIENTI </a:t>
            </a:r>
            <a:br>
              <a:rPr lang="it-IT" b="1" dirty="0" smtClean="0"/>
            </a:br>
            <a:r>
              <a:rPr lang="it-IT" b="1" dirty="0" smtClean="0"/>
              <a:t>IN SERIE A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16459" y="2603500"/>
            <a:ext cx="7903676" cy="3226932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250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9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Veneto ci sono 34.000 posti </a:t>
            </a:r>
            <a:r>
              <a:rPr lang="it-IT" sz="92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letto per </a:t>
            </a:r>
            <a:r>
              <a:rPr lang="it-IT" sz="92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non autosufficienti, </a:t>
            </a:r>
            <a:r>
              <a:rPr lang="it-IT" sz="9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 solo 24.700 </a:t>
            </a:r>
            <a:r>
              <a:rPr lang="it-IT" sz="92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 il contributo sanitario regionale. </a:t>
            </a:r>
            <a:r>
              <a:rPr lang="it-IT" sz="9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it-IT" sz="9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92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 </a:t>
            </a:r>
            <a:r>
              <a:rPr lang="it-IT" sz="9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sono anziani di serie A, con il </a:t>
            </a:r>
            <a:r>
              <a:rPr lang="it-IT" sz="92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contributo, </a:t>
            </a:r>
            <a:r>
              <a:rPr lang="it-IT" sz="9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 di serie B (almeno 9.000), che si pagano l’intera retta di ricovero </a:t>
            </a:r>
            <a:r>
              <a:rPr lang="it-IT" sz="92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(minimo </a:t>
            </a:r>
            <a:r>
              <a:rPr lang="it-IT" sz="9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2.300 </a:t>
            </a:r>
            <a:r>
              <a:rPr lang="it-IT" sz="92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euro al mese</a:t>
            </a:r>
            <a:r>
              <a:rPr lang="it-IT" sz="9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92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 il nuovo piano il contributo sanitario </a:t>
            </a:r>
            <a:r>
              <a:rPr lang="it-IT" sz="92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regionale deve </a:t>
            </a:r>
            <a:r>
              <a:rPr lang="it-IT" sz="92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essere </a:t>
            </a:r>
            <a:r>
              <a:rPr lang="it-IT" sz="92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garantito </a:t>
            </a:r>
            <a:r>
              <a:rPr lang="it-IT" sz="92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tutti i 34.000 ospiti non autosufficienti. </a:t>
            </a:r>
            <a:r>
              <a:rPr lang="it-IT" sz="92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Tutti </a:t>
            </a:r>
            <a:r>
              <a:rPr lang="it-IT" sz="92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serie </a:t>
            </a:r>
            <a:r>
              <a:rPr lang="it-IT" sz="92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A!</a:t>
            </a:r>
            <a:endParaRPr lang="it-IT" sz="92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b="1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3517" y="5585988"/>
            <a:ext cx="1204110" cy="1204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900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38401" y="893602"/>
            <a:ext cx="7118648" cy="728480"/>
          </a:xfrm>
        </p:spPr>
        <p:txBody>
          <a:bodyPr/>
          <a:lstStyle/>
          <a:p>
            <a:r>
              <a:rPr lang="it-IT" b="1" dirty="0" smtClean="0"/>
              <a:t>NO MEDICI, NO PIANO.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07405" y="2567288"/>
            <a:ext cx="7804087" cy="3417053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Mancano </a:t>
            </a:r>
            <a:r>
              <a:rPr lang="it-IT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medici negli ospedali (circa 1300). </a:t>
            </a:r>
            <a:br>
              <a:rPr lang="it-IT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Nei prossimi cinque anni andranno in pensione 1135 medici </a:t>
            </a:r>
            <a:r>
              <a:rPr lang="it-IT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it-IT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 </a:t>
            </a:r>
            <a:r>
              <a:rPr lang="it-IT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famiglia su 3147. Mancano anche infermieri</a:t>
            </a:r>
            <a:r>
              <a:rPr lang="it-IT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operatori </a:t>
            </a:r>
            <a:r>
              <a:rPr lang="it-IT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sociosanitari e psicologi</a:t>
            </a:r>
            <a:r>
              <a:rPr lang="it-IT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soprattutto nelle strutture periferiche. Senza </a:t>
            </a:r>
            <a:r>
              <a:rPr lang="it-IT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professionisti della sanità qualsiasi piano è un libro dei sogni.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nuovo piano deve contenere </a:t>
            </a:r>
            <a:r>
              <a:rPr lang="it-IT" sz="20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una scheda </a:t>
            </a:r>
            <a:r>
              <a:rPr lang="it-IT" sz="20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dei fabbisogni di personale medico e paramedico e un programma delle </a:t>
            </a:r>
            <a:r>
              <a:rPr lang="it-IT" sz="20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assunzioni, sia negli ospedali che nel territorio. </a:t>
            </a:r>
            <a:r>
              <a:rPr lang="it-IT" sz="20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it-IT" sz="20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20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 </a:t>
            </a:r>
            <a:r>
              <a:rPr lang="it-IT" sz="20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 aumento delle borse di studio per gli specializzandi.</a:t>
            </a:r>
            <a:endParaRPr lang="it-IT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sz="2300" b="1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3517" y="5585988"/>
            <a:ext cx="1204110" cy="1204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6518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38400" y="866443"/>
            <a:ext cx="8232760" cy="728480"/>
          </a:xfrm>
        </p:spPr>
        <p:txBody>
          <a:bodyPr/>
          <a:lstStyle/>
          <a:p>
            <a:r>
              <a:rPr lang="it-IT" sz="3200" b="1" dirty="0" smtClean="0"/>
              <a:t>CRONICITÀ </a:t>
            </a:r>
            <a:r>
              <a:rPr lang="it-IT" sz="3200" b="1" dirty="0" smtClean="0"/>
              <a:t>E NON </a:t>
            </a:r>
            <a:r>
              <a:rPr lang="it-IT" sz="3200" b="1" dirty="0" smtClean="0"/>
              <a:t>AUTOSUFFICIENZA:</a:t>
            </a:r>
            <a:br>
              <a:rPr lang="it-IT" sz="3200" b="1" dirty="0" smtClean="0"/>
            </a:br>
            <a:r>
              <a:rPr lang="it-IT" sz="3200" b="1" dirty="0" smtClean="0"/>
              <a:t>LA PAROLA AI SINDACI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07405" y="2485797"/>
            <a:ext cx="7976111" cy="3702246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Gli ospedali di comunità sono ancora pochi (sono stati attivati solo 500 posti letto sui 1500 previsti), </a:t>
            </a:r>
            <a:r>
              <a:rPr lang="it-IT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così come le </a:t>
            </a:r>
            <a:r>
              <a:rPr lang="it-IT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medicine di gruppo </a:t>
            </a:r>
            <a:r>
              <a:rPr lang="it-IT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integrate, </a:t>
            </a:r>
            <a:r>
              <a:rPr lang="it-IT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70 circa su 300.</a:t>
            </a:r>
            <a:br>
              <a:rPr lang="it-IT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L’assistenza 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domiciliare non copre tutto il territorio. </a:t>
            </a:r>
            <a:r>
              <a:rPr lang="it-IT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it-IT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comuni ci mettono le quote sociali ma non possono decidere dell’organizzazione dei </a:t>
            </a:r>
            <a:r>
              <a:rPr lang="it-IT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servizi.</a:t>
            </a:r>
            <a:endParaRPr lang="it-IT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 il nuovo piano la programmazione dell’assistenza territoriale deve </a:t>
            </a:r>
            <a:r>
              <a:rPr lang="it-IT" sz="20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essere affidata ai Comuni. </a:t>
            </a:r>
            <a:r>
              <a:rPr lang="it-IT" sz="20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it-IT" sz="20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20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ogni distretto un Piano della </a:t>
            </a:r>
            <a:r>
              <a:rPr lang="it-IT" sz="2000" dirty="0" err="1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Domiciliarità</a:t>
            </a:r>
            <a:r>
              <a:rPr lang="it-IT" sz="20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20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più strutture </a:t>
            </a:r>
            <a:r>
              <a:rPr lang="it-IT" sz="20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intermedie </a:t>
            </a:r>
            <a:r>
              <a:rPr lang="it-IT" sz="20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it-IT" sz="20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20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 Medicine </a:t>
            </a:r>
            <a:r>
              <a:rPr lang="it-IT" sz="20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 Gruppo Integrate</a:t>
            </a:r>
            <a:r>
              <a:rPr lang="it-IT" sz="23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it-IT" sz="2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3517" y="5585988"/>
            <a:ext cx="1204110" cy="1204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298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66383" y="875492"/>
            <a:ext cx="8710045" cy="728480"/>
          </a:xfrm>
        </p:spPr>
        <p:txBody>
          <a:bodyPr/>
          <a:lstStyle/>
          <a:p>
            <a:r>
              <a:rPr lang="it-IT" sz="3400" b="1" dirty="0" smtClean="0"/>
              <a:t>MINORI E DISABILI: </a:t>
            </a:r>
            <a:br>
              <a:rPr lang="it-IT" sz="3400" b="1" dirty="0" smtClean="0"/>
            </a:br>
            <a:r>
              <a:rPr lang="it-IT" sz="3400" b="1" dirty="0" smtClean="0"/>
              <a:t>SERVIZI UGUALI PER TUTTI E DAPPERTUTTO</a:t>
            </a:r>
            <a:endParaRPr lang="it-IT" sz="34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8352" y="2603500"/>
            <a:ext cx="7985165" cy="3416300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L’organizzazione dei servizi di tutela dei minori e di integrazione sociosanitaria per la disabilità </a:t>
            </a:r>
            <a:r>
              <a:rPr lang="it-IT" sz="23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presenta </a:t>
            </a:r>
            <a:r>
              <a:rPr lang="it-IT" sz="2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grandi differenze da ULSS a </a:t>
            </a:r>
            <a:r>
              <a:rPr lang="it-IT" sz="23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ULSS e da </a:t>
            </a:r>
            <a:r>
              <a:rPr lang="it-IT" sz="2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distretto a distretto.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3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nuovo piano deve </a:t>
            </a:r>
            <a:r>
              <a:rPr lang="it-IT" sz="23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garantire i </a:t>
            </a:r>
            <a:r>
              <a:rPr lang="it-IT" sz="23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Livelli Essenziali di Assistenza per questi servizi</a:t>
            </a:r>
            <a:r>
              <a:rPr lang="it-IT" sz="23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eliminando le liste d’attesa, definendo i costi per il trasporto e gli </a:t>
            </a:r>
            <a:r>
              <a:rPr lang="it-IT" sz="23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standard di personale dedicato.</a:t>
            </a:r>
            <a:endParaRPr lang="it-IT" sz="23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sz="2300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3517" y="5585988"/>
            <a:ext cx="1204110" cy="1204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8933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400" b="1" dirty="0" smtClean="0"/>
              <a:t>LAVORARE IN SICUREZZA</a:t>
            </a:r>
            <a:endParaRPr lang="it-IT" sz="34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07406" y="2467701"/>
            <a:ext cx="7976111" cy="4059848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Veneto </a:t>
            </a:r>
            <a:r>
              <a:rPr lang="it-IT" sz="23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nel 2018 ci </a:t>
            </a:r>
            <a:r>
              <a:rPr lang="it-IT" sz="2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sono </a:t>
            </a:r>
            <a:r>
              <a:rPr lang="it-IT" sz="23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state 59 vittime sul lavoro</a:t>
            </a:r>
            <a:r>
              <a:rPr lang="it-IT" sz="2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23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it-IT" sz="23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23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16 </a:t>
            </a:r>
            <a:r>
              <a:rPr lang="it-IT" sz="23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più rispetto allo stesso periodo del 2017</a:t>
            </a:r>
            <a:r>
              <a:rPr lang="it-IT" sz="23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it-IT" sz="23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it-IT" sz="23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23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</a:t>
            </a:r>
            <a:r>
              <a:rPr lang="it-IT" sz="2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Regione ha sottoscritto un accordo con le parti sociali </a:t>
            </a:r>
            <a:r>
              <a:rPr lang="it-IT" sz="23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it-IT" sz="23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23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 </a:t>
            </a:r>
            <a:r>
              <a:rPr lang="it-IT" sz="23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potenziare gli SPISAL (servizi </a:t>
            </a:r>
            <a:r>
              <a:rPr lang="it-IT" sz="2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 </a:t>
            </a:r>
            <a:r>
              <a:rPr lang="it-IT" sz="23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prevenzione, </a:t>
            </a:r>
            <a:r>
              <a:rPr lang="it-IT" sz="2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it-IT" sz="23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giene </a:t>
            </a:r>
            <a:r>
              <a:rPr lang="it-IT" sz="2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 </a:t>
            </a:r>
            <a:r>
              <a:rPr lang="it-IT" sz="23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sicurezza </a:t>
            </a:r>
            <a:r>
              <a:rPr lang="it-IT" sz="2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negli </a:t>
            </a:r>
            <a:r>
              <a:rPr lang="it-IT" sz="23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ambienti di lavoro</a:t>
            </a:r>
            <a:r>
              <a:rPr lang="it-IT" sz="23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 </a:t>
            </a:r>
            <a:r>
              <a:rPr lang="it-IT" sz="23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it-IT" sz="23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23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L’accordo </a:t>
            </a:r>
            <a:r>
              <a:rPr lang="it-IT" sz="2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prevede l’assunzione di </a:t>
            </a:r>
            <a:r>
              <a:rPr lang="it-IT" sz="23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30 tecnici della prevenzione.</a:t>
            </a:r>
            <a:endParaRPr lang="it-IT" sz="23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3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nuovo piano deve rendere stabili le previsioni dell’Accordo, facendo del Veneto una regione dove il lavoro è sicuro.</a:t>
            </a:r>
            <a:endParaRPr lang="it-IT" sz="23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sz="2300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3517" y="5585988"/>
            <a:ext cx="1204110" cy="1204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5674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400" b="1" dirty="0" smtClean="0"/>
              <a:t>FUORI DALLE </a:t>
            </a:r>
            <a:r>
              <a:rPr lang="it-IT" sz="3400" b="1" dirty="0"/>
              <a:t>E</a:t>
            </a:r>
            <a:r>
              <a:rPr lang="it-IT" sz="3400" b="1" dirty="0" smtClean="0"/>
              <a:t>MERGENZE: </a:t>
            </a:r>
            <a:br>
              <a:rPr lang="it-IT" sz="3400" b="1" dirty="0" smtClean="0"/>
            </a:br>
            <a:r>
              <a:rPr lang="it-IT" sz="3400" b="1" dirty="0" smtClean="0"/>
              <a:t>PFAS, </a:t>
            </a:r>
            <a:r>
              <a:rPr lang="it-IT" sz="3400" b="1" dirty="0" smtClean="0"/>
              <a:t>WEST NILE</a:t>
            </a:r>
            <a:endParaRPr lang="it-IT" sz="34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07405" y="2567288"/>
            <a:ext cx="7976111" cy="3416300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contaminazione delle acque da </a:t>
            </a:r>
            <a:r>
              <a:rPr lang="it-IT" sz="23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PFAS e le </a:t>
            </a:r>
            <a:r>
              <a:rPr lang="it-IT" sz="2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morti per </a:t>
            </a:r>
            <a:r>
              <a:rPr lang="it-IT" sz="23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virus West </a:t>
            </a:r>
            <a:r>
              <a:rPr lang="it-IT" sz="23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Nile</a:t>
            </a:r>
            <a:r>
              <a:rPr lang="it-IT" sz="2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hanno mostrato che servono politiche di sorveglianza ambientale e sanitaria estese, costanti, </a:t>
            </a:r>
            <a:r>
              <a:rPr lang="it-IT" sz="23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it-IT" sz="23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23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non </a:t>
            </a:r>
            <a:r>
              <a:rPr lang="it-IT" sz="2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episodiche.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3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nuovo piano deve rendere stabili le misure </a:t>
            </a:r>
            <a:r>
              <a:rPr lang="it-IT" sz="23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 </a:t>
            </a:r>
            <a:r>
              <a:rPr lang="it-IT" sz="23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sorveglianza sanitaria e ambientale </a:t>
            </a:r>
            <a:r>
              <a:rPr lang="it-IT" sz="23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 </a:t>
            </a:r>
            <a:r>
              <a:rPr lang="it-IT" sz="23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contaminazione da </a:t>
            </a:r>
            <a:r>
              <a:rPr lang="it-IT" sz="23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PFAS </a:t>
            </a:r>
            <a:r>
              <a:rPr lang="it-IT" sz="23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it-IT" sz="23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23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 </a:t>
            </a:r>
            <a:r>
              <a:rPr lang="it-IT" sz="23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iniziative di contrasto alla West </a:t>
            </a:r>
            <a:r>
              <a:rPr lang="it-IT" sz="2300" dirty="0" err="1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Nile</a:t>
            </a:r>
            <a:r>
              <a:rPr lang="it-IT" sz="23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it-IT" sz="23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sz="2300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3517" y="5585988"/>
            <a:ext cx="1204110" cy="1204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070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400" b="1" dirty="0" smtClean="0"/>
              <a:t>NUOVI MALATI, NUOVI SERVIZI</a:t>
            </a:r>
            <a:endParaRPr lang="it-IT" sz="34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07406" y="2603500"/>
            <a:ext cx="7976111" cy="3416300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Autismo, </a:t>
            </a:r>
            <a:r>
              <a:rPr lang="it-IT" sz="23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patologie psichiatriche, celiachia</a:t>
            </a:r>
            <a:r>
              <a:rPr lang="it-IT" sz="2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23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Alzheimer e Disturbi del Comportamento Alimentare si </a:t>
            </a:r>
            <a:r>
              <a:rPr lang="it-IT" sz="2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configurano come nuove sfide al sistema sanitario. </a:t>
            </a:r>
            <a:r>
              <a:rPr lang="it-IT" sz="23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it-IT" sz="23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23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Richiedono </a:t>
            </a:r>
            <a:r>
              <a:rPr lang="it-IT" sz="2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servizi specialistici dedicati </a:t>
            </a:r>
            <a:r>
              <a:rPr lang="it-IT" sz="23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 </a:t>
            </a:r>
            <a:r>
              <a:rPr lang="it-IT" sz="2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prestazioni integrative innovative.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3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nuovo piano deve strutturare punti di riferimento clinico </a:t>
            </a:r>
            <a:r>
              <a:rPr lang="it-IT" sz="23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it-IT" sz="23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23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 </a:t>
            </a:r>
            <a:r>
              <a:rPr lang="it-IT" sz="23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reti provinciali di assistenza.</a:t>
            </a:r>
            <a:endParaRPr lang="it-IT" sz="23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sz="2300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3517" y="5585988"/>
            <a:ext cx="1204110" cy="1204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7714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400" b="1" dirty="0" smtClean="0"/>
              <a:t>LA SALUTE IN MONTAGNA, </a:t>
            </a:r>
            <a:r>
              <a:rPr lang="it-IT" sz="3400" b="1" dirty="0" smtClean="0"/>
              <a:t/>
            </a:r>
            <a:br>
              <a:rPr lang="it-IT" sz="3400" b="1" dirty="0" smtClean="0"/>
            </a:br>
            <a:r>
              <a:rPr lang="it-IT" sz="3400" b="1" dirty="0" smtClean="0"/>
              <a:t>IN </a:t>
            </a:r>
            <a:r>
              <a:rPr lang="it-IT" sz="3400" b="1" dirty="0" smtClean="0"/>
              <a:t>LAGUNA E NEL POLESINE</a:t>
            </a:r>
            <a:endParaRPr lang="it-IT" sz="34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9298" y="2408221"/>
            <a:ext cx="8383509" cy="3141553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territori montani, </a:t>
            </a:r>
            <a:r>
              <a:rPr lang="it-IT" sz="23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lagunari e deltizi </a:t>
            </a:r>
            <a:r>
              <a:rPr lang="it-IT" sz="2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pagano una geografia difficile e una popolazione meno giovane. </a:t>
            </a:r>
            <a:r>
              <a:rPr lang="it-IT" sz="23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it-IT" sz="23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23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</a:t>
            </a:r>
            <a:r>
              <a:rPr lang="it-IT" sz="2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risposta della programmazione deve essere tarata </a:t>
            </a:r>
            <a:r>
              <a:rPr lang="it-IT" sz="2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it-IT" sz="2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23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sulle </a:t>
            </a:r>
            <a:r>
              <a:rPr lang="it-IT" sz="2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esigenze </a:t>
            </a:r>
            <a:r>
              <a:rPr lang="it-IT" sz="23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particolari di questi territori speciali. </a:t>
            </a:r>
            <a:endParaRPr lang="it-IT" sz="23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3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Assicurare </a:t>
            </a:r>
            <a:r>
              <a:rPr lang="it-IT" sz="23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l’emergenza-urgenza. Un </a:t>
            </a:r>
            <a:r>
              <a:rPr lang="it-IT" sz="23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ospedale </a:t>
            </a:r>
            <a:r>
              <a:rPr lang="it-IT" sz="2300" dirty="0" err="1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hub</a:t>
            </a:r>
            <a:r>
              <a:rPr lang="it-IT" sz="23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 riferimento per il bellunese e il </a:t>
            </a:r>
            <a:r>
              <a:rPr lang="it-IT" sz="23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polesine, più </a:t>
            </a:r>
            <a:r>
              <a:rPr lang="it-IT" sz="23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ospedali </a:t>
            </a:r>
            <a:r>
              <a:rPr lang="it-IT" sz="23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 </a:t>
            </a:r>
            <a:r>
              <a:rPr lang="it-IT" sz="23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comunità, più risorse per i </a:t>
            </a:r>
            <a:r>
              <a:rPr lang="it-IT" sz="23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distretti </a:t>
            </a:r>
            <a:r>
              <a:rPr lang="it-IT" sz="23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 </a:t>
            </a:r>
            <a:r>
              <a:rPr lang="it-IT" sz="23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 Piano per la </a:t>
            </a:r>
            <a:r>
              <a:rPr lang="it-IT" sz="2300" dirty="0" err="1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Domiciliarità</a:t>
            </a:r>
            <a:r>
              <a:rPr lang="it-IT" sz="23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distrettuale. </a:t>
            </a:r>
            <a:endParaRPr lang="it-IT" sz="2300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3517" y="5585988"/>
            <a:ext cx="1204110" cy="1204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1358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la riunioni ione">
  <a:themeElements>
    <a:clrScheme name="Ion Boardroom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 Boardroom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on Boardroom" id="{FC33163D-4339-46B1-8EED-24C834239D99}" vid="{BF1C4790-FE3C-4020-8CA7-00621DA7BBB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338</TotalTime>
  <Words>300</Words>
  <Application>Microsoft Office PowerPoint</Application>
  <PresentationFormat>A4 (21x29,7 cm)</PresentationFormat>
  <Paragraphs>37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3" baseType="lpstr">
      <vt:lpstr>Sala riunioni ione</vt:lpstr>
      <vt:lpstr>NUOVO PIANO SOCIOSANITARIO  DEL VENETO </vt:lpstr>
      <vt:lpstr>TUTTI I NON AUTOSUFFICIENTI  IN SERIE A</vt:lpstr>
      <vt:lpstr>NO MEDICI, NO PIANO.</vt:lpstr>
      <vt:lpstr>CRONICITÀ E NON AUTOSUFFICIENZA: LA PAROLA AI SINDACI</vt:lpstr>
      <vt:lpstr>MINORI E DISABILI:  SERVIZI UGUALI PER TUTTI E DAPPERTUTTO</vt:lpstr>
      <vt:lpstr>LAVORARE IN SICUREZZA</vt:lpstr>
      <vt:lpstr>FUORI DALLE EMERGENZE:  PFAS, WEST NILE</vt:lpstr>
      <vt:lpstr>NUOVI MALATI, NUOVI SERVIZI</vt:lpstr>
      <vt:lpstr>LA SALUTE IN MONTAGNA,  IN LAGUNA E NEL POLESINE</vt:lpstr>
      <vt:lpstr>AIUTIAMOLI A CASA LORO, DAVVERO</vt:lpstr>
      <vt:lpstr>INVESTIMENTI ALLA LUCE DEL SOLE</vt:lpstr>
      <vt:lpstr>MONITORAGGIO DEL NUOVO PIANO</vt:lpstr>
    </vt:vector>
  </TitlesOfParts>
  <Company>Consiglio Regionale del Veneto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NUOVO PIANO SOCIOSANITARIO DEL VENETO</dc:title>
  <dc:creator>FRACASSO STEFANO</dc:creator>
  <cp:lastModifiedBy>SCOPELLITI IRENE</cp:lastModifiedBy>
  <cp:revision>42</cp:revision>
  <cp:lastPrinted>2018-10-10T11:53:24Z</cp:lastPrinted>
  <dcterms:created xsi:type="dcterms:W3CDTF">2018-10-09T20:32:50Z</dcterms:created>
  <dcterms:modified xsi:type="dcterms:W3CDTF">2018-10-11T14:39:10Z</dcterms:modified>
</cp:coreProperties>
</file>