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2" r:id="rId1"/>
    <p:sldMasterId id="2147483745" r:id="rId2"/>
    <p:sldMasterId id="2147483746" r:id="rId3"/>
    <p:sldMasterId id="2147483747" r:id="rId4"/>
    <p:sldMasterId id="2147483749" r:id="rId5"/>
    <p:sldMasterId id="2147483750" r:id="rId6"/>
    <p:sldMasterId id="2147483751" r:id="rId7"/>
    <p:sldMasterId id="2147483748" r:id="rId8"/>
    <p:sldMasterId id="2147483752" r:id="rId9"/>
    <p:sldMasterId id="2147483753" r:id="rId10"/>
    <p:sldMasterId id="2147483754" r:id="rId11"/>
    <p:sldMasterId id="2147483756" r:id="rId12"/>
    <p:sldMasterId id="2147483757" r:id="rId13"/>
    <p:sldMasterId id="2147483758" r:id="rId14"/>
    <p:sldMasterId id="2147483759" r:id="rId15"/>
    <p:sldMasterId id="2147483760" r:id="rId16"/>
    <p:sldMasterId id="2147483950" r:id="rId17"/>
  </p:sldMasterIdLst>
  <p:notesMasterIdLst>
    <p:notesMasterId r:id="rId53"/>
  </p:notesMasterIdLst>
  <p:handoutMasterIdLst>
    <p:handoutMasterId r:id="rId54"/>
  </p:handoutMasterIdLst>
  <p:sldIdLst>
    <p:sldId id="577" r:id="rId18"/>
    <p:sldId id="667" r:id="rId19"/>
    <p:sldId id="691" r:id="rId20"/>
    <p:sldId id="763" r:id="rId21"/>
    <p:sldId id="688" r:id="rId22"/>
    <p:sldId id="716" r:id="rId23"/>
    <p:sldId id="733" r:id="rId24"/>
    <p:sldId id="734" r:id="rId25"/>
    <p:sldId id="735" r:id="rId26"/>
    <p:sldId id="736" r:id="rId27"/>
    <p:sldId id="737" r:id="rId28"/>
    <p:sldId id="738" r:id="rId29"/>
    <p:sldId id="740" r:id="rId30"/>
    <p:sldId id="741" r:id="rId31"/>
    <p:sldId id="743" r:id="rId32"/>
    <p:sldId id="742" r:id="rId33"/>
    <p:sldId id="746" r:id="rId34"/>
    <p:sldId id="748" r:id="rId35"/>
    <p:sldId id="749" r:id="rId36"/>
    <p:sldId id="750" r:id="rId37"/>
    <p:sldId id="744" r:id="rId38"/>
    <p:sldId id="751" r:id="rId39"/>
    <p:sldId id="762" r:id="rId40"/>
    <p:sldId id="761" r:id="rId41"/>
    <p:sldId id="752" r:id="rId42"/>
    <p:sldId id="767" r:id="rId43"/>
    <p:sldId id="754" r:id="rId44"/>
    <p:sldId id="757" r:id="rId45"/>
    <p:sldId id="758" r:id="rId46"/>
    <p:sldId id="756" r:id="rId47"/>
    <p:sldId id="759" r:id="rId48"/>
    <p:sldId id="760" r:id="rId49"/>
    <p:sldId id="764" r:id="rId50"/>
    <p:sldId id="765" r:id="rId51"/>
    <p:sldId id="766" r:id="rId5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m" initials="m" lastIdx="3" clrIdx="0"/>
  <p:cmAuthor id="2" name="Patuzzi Ilaria" initials="PI" lastIdx="3" clrIdx="1">
    <p:extLst/>
  </p:cmAuthor>
  <p:cmAuthor id="3" name="Mancin Marzia" initials="M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0000"/>
    <a:srgbClr val="FF66CC"/>
    <a:srgbClr val="3333FF"/>
    <a:srgbClr val="FF9900"/>
    <a:srgbClr val="FF0000"/>
    <a:srgbClr val="00A4E0"/>
    <a:srgbClr val="C6D5F2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95958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2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65F68992-F293-4236-874D-686EB3CA124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2594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264"/>
            <a:ext cx="568010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B0AEBC9C-579C-473D-9B59-446EDE2B434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016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EBC9C-579C-473D-9B59-446EDE2B4342}" type="slidenum">
              <a:rPr lang="it-IT" altLang="en-US" smtClean="0"/>
              <a:pPr/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420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0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1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395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52742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5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9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293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15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4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78574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93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2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2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67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35740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69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5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6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69097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992692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55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46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3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9217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38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8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7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279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19708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28731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9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9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29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17194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87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11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2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385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39268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72445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4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65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5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63703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55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1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91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674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072109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45252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943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38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51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26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006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99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94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03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6634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12670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988959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6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7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93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43275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949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23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9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667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24437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63285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89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71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028440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619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26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38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968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5926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56844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41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0415301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529182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8689889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8090345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6949963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5437898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2363415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4082198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443252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7190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32541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573485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6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11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421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3123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4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8380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6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8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6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673462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6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56123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63171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992552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942113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1178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008475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02177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33368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00905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738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3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7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9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58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610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5378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3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6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5377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45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0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4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526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1534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2737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0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8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51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6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6957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5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5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9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80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3982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9597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6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9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1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5243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03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73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3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49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0815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646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4302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4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4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2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3210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8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48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998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307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99580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252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4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Line 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5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Tabelle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Grafici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Indici statistici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666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Distribuzioni di probabilità</a:t>
            </a:r>
          </a:p>
        </p:txBody>
      </p:sp>
      <p:sp>
        <p:nvSpPr>
          <p:cNvPr id="1137668" name="Rectangle 4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1137669" name="Picture 5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0" name="Rectangle 6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1137671" name="Text Box 7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Variabili quantitative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Variabili qualitative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1" y="116633"/>
            <a:ext cx="177432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5184775"/>
            <a:ext cx="8820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1" u="sng">
                <a:effectLst/>
                <a:latin typeface="Tahoma" panose="020B0604030504040204" pitchFamily="34" charset="0"/>
              </a:defRPr>
            </a:lvl1pPr>
          </a:lstStyle>
          <a:p>
            <a:r>
              <a:rPr lang="it-IT" altLang="en-US" sz="2400" i="0" dirty="0" smtClean="0"/>
              <a:t>Marzia Mancin</a:t>
            </a:r>
          </a:p>
          <a:p>
            <a:r>
              <a:rPr lang="it-IT" altLang="en-US" sz="1800" u="none" dirty="0" err="1" smtClean="0"/>
              <a:t>Statistician</a:t>
            </a:r>
            <a:endParaRPr lang="it-IT" altLang="en-US" sz="1800" u="none" dirty="0" smtClean="0"/>
          </a:p>
          <a:p>
            <a:endParaRPr lang="it-IT" altLang="en-US" sz="800" u="none" dirty="0" smtClean="0"/>
          </a:p>
          <a:p>
            <a:r>
              <a:rPr lang="en-GB" altLang="en-US" u="none" dirty="0" err="1" smtClean="0"/>
              <a:t>Istituto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Zooprofilattico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Sperimentale</a:t>
            </a:r>
            <a:r>
              <a:rPr lang="en-GB" altLang="en-US" u="none" dirty="0" smtClean="0"/>
              <a:t> </a:t>
            </a:r>
            <a:r>
              <a:rPr lang="en-GB" altLang="en-US" u="none" err="1" smtClean="0"/>
              <a:t>delle</a:t>
            </a:r>
            <a:r>
              <a:rPr lang="en-GB" altLang="en-US" u="none" smtClean="0"/>
              <a:t> Venezie, Padua, </a:t>
            </a:r>
            <a:r>
              <a:rPr lang="en-GB" altLang="en-US" u="none" dirty="0" smtClean="0"/>
              <a:t>Italy</a:t>
            </a:r>
          </a:p>
          <a:p>
            <a:r>
              <a:rPr lang="it-IT" altLang="en-US" u="none" dirty="0" smtClean="0"/>
              <a:t>mmancin@izsvenezie.it</a:t>
            </a:r>
            <a:endParaRPr lang="it-IT" altLang="en-US" u="none" dirty="0"/>
          </a:p>
        </p:txBody>
      </p:sp>
      <p:sp>
        <p:nvSpPr>
          <p:cNvPr id="445444" name="Rectangle 4"/>
          <p:cNvSpPr>
            <a:spLocks noChangeArrowheads="1"/>
          </p:cNvSpPr>
          <p:nvPr userDrawn="1"/>
        </p:nvSpPr>
        <p:spPr bwMode="auto">
          <a:xfrm>
            <a:off x="683568" y="2326655"/>
            <a:ext cx="7772400" cy="18002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dirty="0" smtClean="0">
                <a:effectLst/>
              </a:rPr>
              <a:t>Bootstrap</a:t>
            </a:r>
            <a:r>
              <a:rPr lang="en-GB" altLang="en-US" baseline="0" dirty="0" smtClean="0">
                <a:effectLst/>
              </a:rPr>
              <a:t> </a:t>
            </a:r>
            <a:r>
              <a:rPr lang="en-GB" altLang="en-US" dirty="0" smtClean="0">
                <a:effectLst/>
              </a:rPr>
              <a:t>using EXCEL</a:t>
            </a:r>
            <a:endParaRPr lang="it-IT" altLang="en-US" dirty="0"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0"/>
            <a:ext cx="1979013" cy="12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logo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571" r="2664" b="25174"/>
          <a:stretch>
            <a:fillRect/>
          </a:stretch>
        </p:blipFill>
        <p:spPr bwMode="auto">
          <a:xfrm>
            <a:off x="-95250" y="63500"/>
            <a:ext cx="18351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19" name="Line 3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4420" name="Line 4"/>
          <p:cNvSpPr>
            <a:spLocks noChangeShapeType="1"/>
          </p:cNvSpPr>
          <p:nvPr userDrawn="1"/>
        </p:nvSpPr>
        <p:spPr bwMode="auto">
          <a:xfrm>
            <a:off x="1587500" y="876300"/>
            <a:ext cx="7561263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228184" y="643771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>
                <a:effectLst/>
              </a:rPr>
              <a:t>Aggiornamento IZSVe, 16/01/2017</a:t>
            </a:r>
            <a:endParaRPr lang="en-GB" sz="12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771800" y="4594"/>
            <a:ext cx="3381457" cy="21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5184775"/>
            <a:ext cx="8820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1" u="sng">
                <a:effectLst/>
                <a:latin typeface="Tahoma" panose="020B0604030504040204" pitchFamily="34" charset="0"/>
              </a:defRPr>
            </a:lvl1pPr>
          </a:lstStyle>
          <a:p>
            <a:r>
              <a:rPr lang="it-IT" altLang="en-US" sz="2400" i="0" dirty="0" smtClean="0"/>
              <a:t>Antonia Ricci</a:t>
            </a:r>
          </a:p>
          <a:p>
            <a:r>
              <a:rPr lang="it-IT" altLang="en-US" sz="1800" u="none" dirty="0" smtClean="0"/>
              <a:t>Veterinario</a:t>
            </a:r>
          </a:p>
          <a:p>
            <a:endParaRPr lang="it-IT" altLang="en-US" sz="800" u="none" dirty="0" smtClean="0"/>
          </a:p>
          <a:p>
            <a:r>
              <a:rPr lang="en-GB" altLang="en-US" u="none" dirty="0" err="1" smtClean="0"/>
              <a:t>Istituto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Zooprofilattico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Sperimentale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delle</a:t>
            </a:r>
            <a:r>
              <a:rPr lang="en-GB" altLang="en-US" u="none" dirty="0" smtClean="0"/>
              <a:t> </a:t>
            </a:r>
            <a:r>
              <a:rPr lang="en-GB" altLang="en-US" u="none" dirty="0" err="1" smtClean="0"/>
              <a:t>Venezie</a:t>
            </a:r>
            <a:r>
              <a:rPr lang="en-GB" altLang="en-US" u="none" dirty="0" smtClean="0"/>
              <a:t>, </a:t>
            </a:r>
            <a:r>
              <a:rPr lang="en-GB" altLang="en-US" u="none" dirty="0" err="1" smtClean="0"/>
              <a:t>Padova</a:t>
            </a:r>
            <a:endParaRPr lang="en-GB" altLang="en-US" u="none" dirty="0" smtClean="0"/>
          </a:p>
          <a:p>
            <a:r>
              <a:rPr lang="it-IT" altLang="en-US" u="none" dirty="0" smtClean="0"/>
              <a:t>aricci@izsvenezie.it</a:t>
            </a:r>
            <a:endParaRPr lang="it-IT" altLang="en-US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2492896"/>
            <a:ext cx="862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96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 dirty="0">
                <a:effectLst/>
              </a:rPr>
              <a:t>Rappresentazione dei dati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446470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2" name="Rectangle 8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 dirty="0" smtClean="0">
                <a:effectLst/>
              </a:rPr>
              <a:t>Grazie per l’attenzione</a:t>
            </a:r>
            <a:endParaRPr lang="it-IT" altLang="en-US" dirty="0">
              <a:effectLst/>
            </a:endParaRPr>
          </a:p>
        </p:txBody>
      </p:sp>
      <p:pic>
        <p:nvPicPr>
          <p:cNvPr id="631814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Numerosità campionaria</a:t>
            </a:r>
          </a:p>
        </p:txBody>
      </p:sp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684038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9" name="Rectangle 7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4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Test statistici</a:t>
            </a:r>
          </a:p>
        </p:txBody>
      </p:sp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714758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9" name="Rectangle 7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714760" name="Text Box 8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Line 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1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8" b="20057"/>
          <a:stretch/>
        </p:blipFill>
        <p:spPr>
          <a:xfrm>
            <a:off x="7622239" y="6273888"/>
            <a:ext cx="1495425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Valutazione di test diagnostici</a:t>
            </a:r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739333" name="Picture 5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4" name="Rectangle 6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 smtClean="0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62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31640" y="364502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Presentazione dei risultati e delle valutazioni preliminari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as1\SCS1\STATISTICHE\MARZIA\2017\PFAS\output_preliminari\6_output_excel_08_11\box_plot\nuovi_09-11\bovin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as1\SCS1\STATISTICHE\MARZIA\2017\PFAS\output_preliminari\6_output_excel_08_11\MAPPE\mappe aggiornate\Analisi_Terra_Bovini_Fegato_PFOA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332656"/>
            <a:ext cx="438169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as1\SCS1\STATISTICHE\MARZIA\2017\PFAS\output_preliminari\6_output_excel_08_11\MAPPE\mappe aggiornate\Analisi_Terra_Bovini_Fegato_PFOS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394196" cy="621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cia\Documents\da fare\PFAS\campionamento alimenti\analisi dati\6_output_excel_08_11\box_plot\nuovi_09-11\suini_musc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3704"/>
            <a:ext cx="6213648" cy="621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cia\Documents\da fare\PFAS\campionamento alimenti\analisi dati\6_output_excel_08_11\box_plot\nuovi_09-11\suin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ccia\Documents\da fare\PFAS\campionamento alimenti\analisi dati\6_output_excel_08_11\MAPPE\mappe aggiornate\Analisi_Terra_Positivi_PFOA_Suini_2017110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5197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ccia\Documents\da fare\PFAS\campionamento alimenti\analisi dati\6_output_excel_08_11\MAPPE\mappe aggiornate\Analisi_Terra_Positivi_PFOS_Suini_2017110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5198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ccia\Documents\da fare\PFAS\campionamento alimenti\analisi dati\6_output_excel_08_11\box_plot\nuovi_09-11\u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87563"/>
            <a:ext cx="4388718" cy="43887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6" y="332656"/>
            <a:ext cx="9088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iccia\Documents\da fare\PFAS\campionamento alimenti\analisi dati\6_output_excel_08_11\MAPPE\mappe aggiornate\Analisi_Terra_Positivi_PFOA_Uova_Tipo_2017110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0870"/>
            <a:ext cx="4503918" cy="636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iccia\Documents\da fare\PFAS\campionamento alimenti\analisi dati\6_output_excel_08_11\MAPPE\mappe aggiornate\Analisi_Terra_Positivi_PFOS_Uova_Tipo_2017110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5197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04664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Obiettivi del piano di campionamento 2016-2017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916832"/>
            <a:ext cx="813690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effectLst/>
              </a:rPr>
              <a:t>Obiettivo del piano è la stima del livello di contaminazione da PFAS delle principali produzioni agro-zootecniche dell’area a rischio della Regione del Veneto.</a:t>
            </a:r>
          </a:p>
          <a:p>
            <a:pPr algn="just"/>
            <a:r>
              <a:rPr lang="it-IT" sz="1800" dirty="0" smtClean="0">
                <a:effectLst/>
              </a:rPr>
              <a:t>Sono state ricercate 12 molecole (in analogia al piano di controllo delle acque ed al </a:t>
            </a:r>
            <a:r>
              <a:rPr lang="it-IT" sz="1800" dirty="0" err="1" smtClean="0">
                <a:effectLst/>
              </a:rPr>
              <a:t>biomonitoraggio</a:t>
            </a:r>
            <a:r>
              <a:rPr lang="it-IT" sz="1800" dirty="0" smtClean="0">
                <a:effectLst/>
              </a:rPr>
              <a:t>) con una soglia di rilevabilità analitica corrispondente a 0,1 </a:t>
            </a:r>
            <a:r>
              <a:rPr lang="it-IT" sz="1800" dirty="0" err="1" smtClean="0">
                <a:effectLst/>
              </a:rPr>
              <a:t>ng</a:t>
            </a:r>
            <a:r>
              <a:rPr lang="it-IT" sz="1800" dirty="0" smtClean="0">
                <a:effectLst/>
              </a:rPr>
              <a:t>/g; maggiore sensibilità rispetto al precedente piano di campionamento di un ordine di grandezza</a:t>
            </a:r>
          </a:p>
          <a:p>
            <a:pPr algn="just"/>
            <a:r>
              <a:rPr lang="it-IT" sz="1800" dirty="0" smtClean="0">
                <a:effectLst/>
              </a:rPr>
              <a:t>I risultati ottenuti verranno correlati ai dati relativi ai consumi alimentari della popolazione della zona a rischio, non appena disponibili, al fine di stimare l’esposizione per via alimentare (compresa la fonte idrica). Per una prima valutazione sono stati utilizzati i dati dei consumi alimentari disponibili in database nazionali ed internazionali (EFSA).</a:t>
            </a:r>
          </a:p>
          <a:p>
            <a:pPr algn="just"/>
            <a:endParaRPr lang="it-IT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0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riccia\Documents\da fare\PFAS\campionamento alimenti\analisi dati\6_output_excel_08_11\box_plot\nuovi_09-11\gr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464496" cy="44644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4" y="892296"/>
            <a:ext cx="9066500" cy="3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iccia\Documents\da fare\PFAS\campionamento alimenti\analisi dati\6_output_excel_08_11\box_plot\nuovi_09-11\pes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08512" cy="46085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6" y="332656"/>
            <a:ext cx="9088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iccia\Documents\da fare\PFAS\campionamento alimenti\analisi dati\6_output_excel_08_11\MAPPE\mappe aggiornate\Analisi_Vegetali_PFOA_Granoturco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2894"/>
            <a:ext cx="4485278" cy="633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260649"/>
            <a:ext cx="7886700" cy="10081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Confronto fra le diverse matrici</a:t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PFOA </a:t>
            </a:r>
            <a:r>
              <a:rPr lang="it-IT" dirty="0"/>
              <a:t>(esclusi pesci)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" y="1412776"/>
            <a:ext cx="8229617" cy="457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Confronto fra le diverse matrici</a:t>
            </a:r>
            <a:b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PFOS (esclusi pesci)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" y="1412776"/>
            <a:ext cx="8229617" cy="457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88640"/>
            <a:ext cx="7886700" cy="1243335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Valutazione preliminare dei livelli di contaminazione per PFOS e PFOA rispetto al TDI (EFSA, 2012)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772816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effectLst/>
              </a:rPr>
              <a:t> stima  del contributo alla esposizione a PFOS e PFOA delle matrici alimentari considerate singolarmente rispetto al TDI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effectLst/>
              </a:rPr>
              <a:t>TDI PFOS 150 </a:t>
            </a:r>
            <a:r>
              <a:rPr lang="it-IT" sz="2200" dirty="0" err="1" smtClean="0">
                <a:effectLst/>
              </a:rPr>
              <a:t>ng</a:t>
            </a:r>
            <a:r>
              <a:rPr lang="it-IT" sz="2200" dirty="0" smtClean="0">
                <a:effectLst/>
              </a:rPr>
              <a:t>/kg p.c.; TDI PFOA 1,5 </a:t>
            </a:r>
            <a:r>
              <a:rPr lang="it-IT" sz="2200" smtClean="0">
                <a:effectLst/>
              </a:rPr>
              <a:t>µg/kg p.c.</a:t>
            </a:r>
            <a:endParaRPr lang="it-IT" sz="2200" dirty="0" smtClean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effectLst/>
              </a:rPr>
              <a:t> nel calcolo dei livelli medi di contaminazione, i valori inferiori al LOQ sono stati posti uguali a LOQ/2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effectLst/>
              </a:rPr>
              <a:t> dati nazionali sui consumi (INRAN, EFSA) – Media e 95°perc.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effectLst/>
              </a:rPr>
              <a:t> “</a:t>
            </a:r>
            <a:r>
              <a:rPr lang="it-IT" sz="2200" i="1" dirty="0" err="1" smtClean="0">
                <a:effectLst/>
              </a:rPr>
              <a:t>worst</a:t>
            </a:r>
            <a:r>
              <a:rPr lang="it-IT" sz="2200" i="1" dirty="0" smtClean="0">
                <a:effectLst/>
              </a:rPr>
              <a:t> case </a:t>
            </a:r>
            <a:r>
              <a:rPr lang="it-IT" sz="2200" i="1" dirty="0" err="1" smtClean="0">
                <a:effectLst/>
              </a:rPr>
              <a:t>scenarios</a:t>
            </a:r>
            <a:r>
              <a:rPr lang="it-IT" sz="2200" dirty="0" smtClean="0">
                <a:effectLst/>
              </a:rPr>
              <a:t>”: si considera che tutti gli alimenti consumati di una specifica categoria abbiano il livello di contaminazione evidenziato nel presente piano di campionamento</a:t>
            </a:r>
            <a:endParaRPr lang="it-IT" sz="2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9373"/>
              </p:ext>
            </p:extLst>
          </p:nvPr>
        </p:nvGraphicFramePr>
        <p:xfrm>
          <a:off x="628650" y="1825625"/>
          <a:ext cx="78867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Concentrazione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Media PFOS µg/Kg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Consumo medio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g/Kg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% TDI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FEGATO SUINO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3,019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0,781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1,573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FEGATO BOVINO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0,459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0,528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0,178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57189"/>
              </p:ext>
            </p:extLst>
          </p:nvPr>
        </p:nvGraphicFramePr>
        <p:xfrm>
          <a:off x="539552" y="3933056"/>
          <a:ext cx="78867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Concentrazione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Media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PFOA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µg/Kg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Consumo medio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g/Kg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% TDI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FEGATO SUINO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2,935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0,781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0,153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FEGATO BOVINO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0,085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0,528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0,003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21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624098" cy="30243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646" y="3501008"/>
            <a:ext cx="6704622" cy="306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6624098" cy="30243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228" y="3645024"/>
            <a:ext cx="6331040" cy="2893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6302293" cy="28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394" y="3573016"/>
            <a:ext cx="645985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 rot="10800000" flipV="1">
            <a:off x="323528" y="1437457"/>
            <a:ext cx="849694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La selezione delle matrici alimentari è stata effettuata in base alla rilevanza delle produzioni agro-zootecniche, considerando l’estensione di territorio dedicata e il numero di aziende attive nel territorio a rischio. La scelta di campionare le principali produzioni agro-zootecniche è motivata dalla necessità di acquisire informazioni attendibili sulla contaminazione da PFAS nelle matrici alimentari prodotte a livello locale</a:t>
            </a:r>
            <a:endParaRPr kumimoji="0" lang="it-IT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La stima della numerosità campionaria si è basata, laddove disponibili, sulle informazioni ottenute dal precedente campionamento. Per le matrici non considerate nel precedente campionamento, la numerosità campionaria è stata determinata con lo scopo di stimare la contaminazione media con una precisione pari al 25% della deviazione standard in valore assoluto e una confidenza del 95%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In base alla suddivisione in AREA A e B, la numerosità campionaria totale è stata ridistribuita tra le due aree secondo il criterio di proporzionalità alla numerosità delle aziende agro-zootecniche, garantendo comunque il prelievo di campioni dai siti produttivi nei comuni a rischio più elevato</a:t>
            </a:r>
            <a:endParaRPr kumimoji="0" lang="it-IT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26064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Criteri per la definizione del campionamento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302293" cy="28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966" y="3645024"/>
            <a:ext cx="6302293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59619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Altre molecole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25934"/>
            <a:ext cx="7886700" cy="435133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sz="2000" dirty="0" smtClean="0"/>
              <a:t>Sono state ricercate 12 molecole, in analogia alle analisi effettuate sulle acque e nell’ambito del </a:t>
            </a:r>
            <a:r>
              <a:rPr lang="it-IT" sz="2000" dirty="0" err="1" smtClean="0"/>
              <a:t>biomonitoraggio</a:t>
            </a:r>
            <a:endParaRPr lang="it-IT" sz="2000" dirty="0" smtClean="0"/>
          </a:p>
          <a:p>
            <a:pPr algn="just">
              <a:spcAft>
                <a:spcPts val="1200"/>
              </a:spcAft>
            </a:pPr>
            <a:r>
              <a:rPr lang="it-IT" sz="2000" dirty="0" smtClean="0"/>
              <a:t>Per le 10 molecole diverse da PFOS e PFOA ad oggi non è possibile riferirsi nella valutazione a dati tossicologici</a:t>
            </a:r>
          </a:p>
          <a:p>
            <a:pPr algn="just">
              <a:spcAft>
                <a:spcPts val="1200"/>
              </a:spcAft>
            </a:pPr>
            <a:r>
              <a:rPr lang="it-IT" sz="2000" dirty="0" smtClean="0"/>
              <a:t>Nei vegetali è stata talvolta riscontrata la presenza di molecole a catena corta, con livelli generalmente compresi fra 0,1 e 1 </a:t>
            </a:r>
            <a:r>
              <a:rPr lang="it-IT" sz="2000" dirty="0" err="1" smtClean="0"/>
              <a:t>ng</a:t>
            </a:r>
            <a:r>
              <a:rPr lang="it-IT" sz="2000" dirty="0" smtClean="0"/>
              <a:t>/g; la molecola più ricorrente è risultata essere il PFBA</a:t>
            </a:r>
          </a:p>
          <a:p>
            <a:pPr algn="just">
              <a:spcAft>
                <a:spcPts val="1200"/>
              </a:spcAft>
            </a:pPr>
            <a:r>
              <a:rPr lang="it-IT" sz="2000" dirty="0" smtClean="0"/>
              <a:t>Negli alimenti di </a:t>
            </a:r>
            <a:r>
              <a:rPr lang="it-IT" sz="2000" smtClean="0"/>
              <a:t>origine animale le </a:t>
            </a:r>
            <a:r>
              <a:rPr lang="it-IT" sz="2000" dirty="0" smtClean="0"/>
              <a:t>molecole prevalentemente riscontrate sono a catena lunga e presenti solo nei campioni positivi per PFOS e PFOA a concentrazioni comunque inferiori a questi ultimi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riccia\Documents\da fare\PFAS\campionamento alimenti\analisi dati\6_output_excel_08_11\MAPPE\mappe aggiornate\Analisi_Vegetali_PFBA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9118"/>
            <a:ext cx="4680520" cy="661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61560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4351338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Il piano di campionamento è stato sostanzialmente rispettato; gli scostamenti riscontrati non inficiano il significato complessivo dei risultati ottenuti.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Nel corso delle attività analitiche non sono emerse evidenze che rendessero necessaria l'adozione di misure di intervento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in itinere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 livelli di contaminazione riscontrati nelle specie ittiche di cattura, campionati nell'ultima fase del piano di monitoraggio, hanno suggerito l'opportunità di individuare misure di carattere precauzionale.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Gli alimenti di origine vegetale sono risultati esenti da contaminazione rilevabile da PFOS e PFOA ad eccezione di alcuni campioni di mais, i cui livelli di PFOA erano in ogni caso estremamente bassi.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976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4351338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Relativamente agli alimenti di origine animale, il latte, il muscolo bovino e quello avicolo hanno mostrato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per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PFOS e </a:t>
            </a:r>
            <a:r>
              <a:rPr lang="it-IT" sz="2400">
                <a:latin typeface="Calibri"/>
                <a:ea typeface="Calibri"/>
                <a:cs typeface="Times New Roman"/>
              </a:rPr>
              <a:t>PFOA </a:t>
            </a:r>
            <a:r>
              <a:rPr lang="it-IT" sz="2400" smtClean="0">
                <a:latin typeface="Calibri"/>
                <a:ea typeface="Calibri"/>
                <a:cs typeface="Times New Roman"/>
              </a:rPr>
              <a:t>contaminazioni assenti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o trascurabili.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Il fegato, in particolare quello suino e le uova di produzione familiare hanno mostrato, in una percentuale significativa di campioni, livelli variabili di contaminazione per PFOS e PFOA. Il contributo di tali alimenti in termini di esposizione ai contaminanti risulta tuttavia estremamente ridotto anche nello scenario cautelativo adottato. Anche in alcuni campioni di muscolo suino è stata rilevata presenza dei contaminanti; i bassi valori riscontrati fanno comunque stimare come estremamente ridotto il contributo di tale alimento all'esposizione della popolazione ai PFAS.</a:t>
            </a:r>
          </a:p>
          <a:p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Considerazioni finali</a:t>
            </a:r>
          </a:p>
        </p:txBody>
      </p:sp>
    </p:spTree>
    <p:extLst>
      <p:ext uri="{BB962C8B-B14F-4D97-AF65-F5344CB8AC3E}">
        <p14:creationId xmlns:p14="http://schemas.microsoft.com/office/powerpoint/2010/main" val="27028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7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4476155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La presente stima del contributo </a:t>
            </a:r>
            <a:r>
              <a:rPr lang="it-IT" sz="2400" dirty="0" smtClean="0"/>
              <a:t>dei singoli </a:t>
            </a:r>
            <a:r>
              <a:rPr lang="it-IT" sz="2400" dirty="0"/>
              <a:t>alimenti all'esposizione a PFOS e PFOA in rapporto agli attuali TDI stabiliti da EFSA non ha messo in evidenza criticità sotto il profilo della sicurezza alimentare. Tale stima verrà perfezionata quando i dati sui consumi alimentari locali, raccolti nel contesto del </a:t>
            </a:r>
            <a:r>
              <a:rPr lang="it-IT" sz="2400" dirty="0" err="1"/>
              <a:t>biomonitoraggio</a:t>
            </a:r>
            <a:r>
              <a:rPr lang="it-IT" sz="2400" dirty="0"/>
              <a:t> attualmente in corso, saranno disponibili. Modifiche degli attuali parametri di riferimento, eventualmente contenute nel parere dell'EFSA di prossima pubblicazione, porteranno alla rivalutazione dell'attuale stima</a:t>
            </a:r>
            <a:r>
              <a:rPr lang="it-IT" sz="2400" dirty="0" smtClean="0"/>
              <a:t>.</a:t>
            </a:r>
          </a:p>
          <a:p>
            <a:pPr marL="0" indent="0" algn="just">
              <a:buNone/>
            </a:pPr>
            <a:endParaRPr lang="it-IT" sz="1200" dirty="0"/>
          </a:p>
          <a:p>
            <a:pPr marL="0" indent="0" algn="just">
              <a:buNone/>
            </a:pPr>
            <a:r>
              <a:rPr lang="it-IT" sz="2400" dirty="0"/>
              <a:t>Al fine di monitorare nel tempo l'andamento della contaminazione delle produzioni primarie di alimenti locali appare opportuno prevedere programmi di verifica sulle matrici alimentari nelle quali è stata riscontrata contaminazione.  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67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57853"/>
              </p:ext>
            </p:extLst>
          </p:nvPr>
        </p:nvGraphicFramePr>
        <p:xfrm>
          <a:off x="1619672" y="620688"/>
          <a:ext cx="6170162" cy="5760644"/>
        </p:xfrm>
        <a:graphic>
          <a:graphicData uri="http://schemas.openxmlformats.org/drawingml/2006/table">
            <a:tbl>
              <a:tblPr firstRow="1" firstCol="1" bandRow="1"/>
              <a:tblGrid>
                <a:gridCol w="3076601"/>
                <a:gridCol w="1076041"/>
                <a:gridCol w="1008760"/>
                <a:gridCol w="1008760"/>
              </a:tblGrid>
              <a:tr h="50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aziende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presenti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previsti 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effettuati</a:t>
                      </a:r>
                      <a:endParaRPr lang="en-GB" sz="14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FRUTTA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2661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MELE DA TAVOLA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1100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PERE DA TAVOLA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572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Altra frutta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989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VITE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7747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UVA DA VINO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7640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ORTIVE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2034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PATATE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520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65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RADICCHIO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18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17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LATTUGA E LATTUGHINO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13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18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Altro tra cicoria, insalata, spinaci, indivia, bieta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POMODORO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34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ASPARAGO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220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CIPOLLA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52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18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Altro tra fagiolini, zucchine, peperoni, zucca pisello cavolo fagioli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30389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CEREALI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14206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GRANTURCO (MAIS)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8216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668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614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835696" y="0"/>
            <a:ext cx="62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Campionamento alimenti vegetali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35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51906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Campionamento alimenti di origine animale</a:t>
            </a:r>
            <a:endParaRPr lang="en-GB" sz="24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85393"/>
              </p:ext>
            </p:extLst>
          </p:nvPr>
        </p:nvGraphicFramePr>
        <p:xfrm>
          <a:off x="755576" y="1196752"/>
          <a:ext cx="7776864" cy="5274737"/>
        </p:xfrm>
        <a:graphic>
          <a:graphicData uri="http://schemas.openxmlformats.org/drawingml/2006/table">
            <a:tbl>
              <a:tblPr/>
              <a:tblGrid>
                <a:gridCol w="4336968"/>
                <a:gridCol w="934800"/>
                <a:gridCol w="1252548"/>
                <a:gridCol w="1252548"/>
              </a:tblGrid>
              <a:tr h="822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aziende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presenti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previsti 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effettuati</a:t>
                      </a:r>
                      <a:endParaRPr lang="en-GB" sz="14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SUINO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343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44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43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LATTE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97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59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PESCI </a:t>
                      </a:r>
                      <a:r>
                        <a:rPr lang="it-IT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D’ACQUA</a:t>
                      </a: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DOLCE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Allevamento/cattura (edibili)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107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BOVINO DA CARNE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352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94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91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UOVA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Oltre 100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69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AVICOLI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Oltre 100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64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611</a:t>
                      </a:r>
                      <a:endParaRPr lang="it-IT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Criteri utilizzati per la valutazione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92D050"/>
              </a:buClr>
              <a:buNone/>
            </a:pPr>
            <a:r>
              <a:rPr lang="it-IT" sz="2000" dirty="0" smtClean="0"/>
              <a:t>I risultati relativi alla presenza di PFOS e PFOA e degli altri PFAS sono stati valutati separatamente, in quanto solo per le prime due molecole è stato definito da EFSA il TDI (</a:t>
            </a:r>
            <a:r>
              <a:rPr lang="it-IT" sz="2000" i="1" dirty="0" err="1" smtClean="0"/>
              <a:t>tolerable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daily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intake</a:t>
            </a:r>
            <a:r>
              <a:rPr lang="it-IT" sz="2000" dirty="0" smtClean="0"/>
              <a:t>), sulla base delle evidenze tossicologiche attualmente disponibili.</a:t>
            </a:r>
          </a:p>
          <a:p>
            <a:pPr algn="just">
              <a:buClr>
                <a:srgbClr val="92D050"/>
              </a:buClr>
              <a:buNone/>
            </a:pPr>
            <a:endParaRPr lang="it-IT" sz="2000" dirty="0" smtClean="0"/>
          </a:p>
          <a:p>
            <a:pPr algn="just">
              <a:buClr>
                <a:srgbClr val="92D050"/>
              </a:buClr>
              <a:buNone/>
            </a:pPr>
            <a:r>
              <a:rPr lang="it-IT" sz="2000" dirty="0" smtClean="0"/>
              <a:t>In riferimento alla presenza di PFOS e PFOA, sono state identificate le matrici alimentari caratterizzate da più del 95% dei campioni esaminati con valori non rilevabili, e comunque con livelli compresi fra &lt;0,1 ng/g e 0,5 </a:t>
            </a:r>
            <a:r>
              <a:rPr lang="it-IT" sz="2000" dirty="0" err="1" smtClean="0"/>
              <a:t>ng</a:t>
            </a:r>
            <a:r>
              <a:rPr lang="it-IT" sz="2000" dirty="0" smtClean="0"/>
              <a:t>/g; tali alimenti sono stati esclusi dalle successive valutazioni.</a:t>
            </a:r>
          </a:p>
          <a:p>
            <a:pPr algn="just">
              <a:buClr>
                <a:srgbClr val="92D050"/>
              </a:buClr>
              <a:buNone/>
            </a:pPr>
            <a:endParaRPr lang="it-IT" sz="2000" dirty="0"/>
          </a:p>
          <a:p>
            <a:pPr algn="just">
              <a:buClr>
                <a:srgbClr val="92D050"/>
              </a:buClr>
              <a:buNone/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7611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Alimenti esclusi dalla 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valutazione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(con valori di PFOS e PFOA non rilevabili o inferiori a 0,5 ng/g</a:t>
            </a:r>
            <a:b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nel 5% o meno dei campioni)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128" y="1690661"/>
            <a:ext cx="3731088" cy="46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28650" y="365125"/>
            <a:ext cx="7886700" cy="6876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Alimenti con livelli di PFOS e PFOA superiori al limite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di quantificazione (LOQ)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09" y="4077072"/>
            <a:ext cx="8838382" cy="16019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09" y="1988840"/>
            <a:ext cx="8830791" cy="161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1\SCS1\STATISTICHE\MARZIA\2017\PFAS\output_preliminari\6_output_excel_08_11\box_plot\nuovi_09-11\avicol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ersonalizza struttura">
  <a:themeElements>
    <a:clrScheme name="9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9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Personalizza struttura">
  <a:themeElements>
    <a:clrScheme name="10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0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Personalizza struttura">
  <a:themeElements>
    <a:clrScheme name="1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Personalizza struttura">
  <a:themeElements>
    <a:clrScheme name="1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Personalizza struttura">
  <a:themeElements>
    <a:clrScheme name="1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Personalizza struttura">
  <a:themeElements>
    <a:clrScheme name="1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Personalizza struttura">
  <a:themeElements>
    <a:clrScheme name="1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Personalizza struttura">
  <a:themeElements>
    <a:clrScheme name="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Personalizza struttura">
  <a:themeElements>
    <a:clrScheme name="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ersonalizza struttura">
  <a:themeElements>
    <a:clrScheme name="6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6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Personalizza struttura">
  <a:themeElements>
    <a:clrScheme name="7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7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Personalizza struttura">
  <a:themeElements>
    <a:clrScheme name="8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8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22184</TotalTime>
  <Words>1204</Words>
  <Application>Microsoft Office PowerPoint</Application>
  <PresentationFormat>Presentazione su schermo (4:3)</PresentationFormat>
  <Paragraphs>189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16_Personalizza struttura</vt:lpstr>
      <vt:lpstr>1_Personalizza struttura</vt:lpstr>
      <vt:lpstr>5_Personalizza struttura</vt:lpstr>
      <vt:lpstr>2_Personalizza struttura</vt:lpstr>
      <vt:lpstr>3_Personalizza struttura</vt:lpstr>
      <vt:lpstr>6_Personalizza struttura</vt:lpstr>
      <vt:lpstr>7_Personalizza struttura</vt:lpstr>
      <vt:lpstr>4_Personalizza struttura</vt:lpstr>
      <vt:lpstr>8_Personalizza struttura</vt:lpstr>
      <vt:lpstr>9_Personalizza struttura</vt:lpstr>
      <vt:lpstr>10_Personalizza struttura</vt:lpstr>
      <vt:lpstr>12_Personalizza struttura</vt:lpstr>
      <vt:lpstr>13_Personalizza struttura</vt:lpstr>
      <vt:lpstr>11_Personalizza struttura</vt:lpstr>
      <vt:lpstr>14_Personalizza struttura</vt:lpstr>
      <vt:lpstr>15_Personalizza struttura</vt:lpstr>
      <vt:lpstr>17_Personalizza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utilizzati per la valutazione</vt:lpstr>
      <vt:lpstr>Alimenti esclusi dalla valutazione  (con valori di PFOS e PFOA non rilevabili o inferiori a 0,5 ng/g  nel 5% o meno dei campioni)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Confronto fra le diverse matrici PFOS (esclusi pesci)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molecole </vt:lpstr>
      <vt:lpstr>Presentazione standard di PowerPoint</vt:lpstr>
      <vt:lpstr>Considerazioni finali</vt:lpstr>
      <vt:lpstr>Considerazioni finali</vt:lpstr>
      <vt:lpstr>Conclusioni</vt:lpstr>
    </vt:vector>
  </TitlesOfParts>
  <Company>CREV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MancinM</dc:creator>
  <cp:lastModifiedBy>Admin</cp:lastModifiedBy>
  <cp:revision>1155</cp:revision>
  <cp:lastPrinted>2016-03-30T13:03:22Z</cp:lastPrinted>
  <dcterms:created xsi:type="dcterms:W3CDTF">2008-03-13T14:21:03Z</dcterms:created>
  <dcterms:modified xsi:type="dcterms:W3CDTF">2017-11-16T14:34:26Z</dcterms:modified>
</cp:coreProperties>
</file>